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90" r:id="rId2"/>
    <p:sldId id="276" r:id="rId3"/>
    <p:sldId id="291" r:id="rId4"/>
    <p:sldId id="302" r:id="rId5"/>
    <p:sldId id="303" r:id="rId6"/>
    <p:sldId id="273" r:id="rId7"/>
    <p:sldId id="308" r:id="rId8"/>
    <p:sldId id="292" r:id="rId9"/>
    <p:sldId id="305" r:id="rId10"/>
    <p:sldId id="307" r:id="rId11"/>
    <p:sldId id="293" r:id="rId12"/>
    <p:sldId id="288" r:id="rId13"/>
    <p:sldId id="296" r:id="rId14"/>
    <p:sldId id="298" r:id="rId15"/>
    <p:sldId id="299" r:id="rId16"/>
    <p:sldId id="294" r:id="rId17"/>
    <p:sldId id="300" r:id="rId18"/>
    <p:sldId id="301" r:id="rId19"/>
    <p:sldId id="268" r:id="rId20"/>
  </p:sldIdLst>
  <p:sldSz cx="9144000" cy="5143500" type="screen16x9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1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44" d="100"/>
          <a:sy n="144" d="100"/>
        </p:scale>
        <p:origin x="-684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D1ED5F-AB97-47B5-9F7B-ACDF41A6E0FD}" type="datetimeFigureOut">
              <a:rPr lang="zh-CN" altLang="en-US" smtClean="0"/>
              <a:pPr/>
              <a:t>2019/9/11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036312-6A05-4643-B813-780AEBCA544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660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3928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0094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8161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8188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1668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5402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3446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8161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3269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80605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54370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816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816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277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950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9652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48161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7952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 userDrawn="1"/>
        </p:nvCxnSpPr>
        <p:spPr>
          <a:xfrm>
            <a:off x="434414" y="667289"/>
            <a:ext cx="828092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2019/9/11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2019/9/11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2019/9/11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5" r:id="rId3"/>
    <p:sldLayoutId id="2147483656" r:id="rId4"/>
    <p:sldLayoutId id="2147483657" r:id="rId5"/>
    <p:sldLayoutId id="2147483658" r:id="rId6"/>
    <p:sldLayoutId id="2147483659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3" y="0"/>
            <a:ext cx="914171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496034" y="627534"/>
            <a:ext cx="42162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Goni</a:t>
            </a:r>
            <a:r>
              <a:rPr lang="zh-CN" altLang="en-US" sz="7200" b="1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</a:t>
            </a:r>
            <a:endParaRPr lang="zh-CN" altLang="en-US" sz="7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 Box 2"/>
          <p:cNvSpPr txBox="1">
            <a:spLocks noChangeArrowheads="1"/>
          </p:cNvSpPr>
          <p:nvPr/>
        </p:nvSpPr>
        <p:spPr bwMode="auto">
          <a:xfrm>
            <a:off x="1115616" y="1782564"/>
            <a:ext cx="6912768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Process/service</a:t>
            </a:r>
            <a:r>
              <a:rPr lang="zh-CN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框架介绍</a:t>
            </a:r>
            <a:endParaRPr lang="en-US" altLang="zh-CN" sz="4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2411760" y="2552005"/>
            <a:ext cx="427109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Linux-Platform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组</a:t>
            </a:r>
            <a:endParaRPr lang="nl-NL" altLang="zh-CN" sz="14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Children%27s Dawn Blessin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9165989" y="33419"/>
            <a:ext cx="443702" cy="4437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56473374-CF96-4FF4-9C56-7DFAAEF07B6A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69250" y="160867"/>
            <a:ext cx="695238" cy="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398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8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24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5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6" grpId="0"/>
      <p:bldP spid="17" grpId="0"/>
      <p:bldP spid="1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827584" y="1395398"/>
            <a:ext cx="5511676" cy="309826"/>
          </a:xfrm>
          <a:prstGeom prst="rect">
            <a:avLst/>
          </a:prstGeom>
          <a:noFill/>
        </p:spPr>
        <p:txBody>
          <a:bodyPr wrap="square" lIns="78230" tIns="39115" rIns="78230" bIns="3911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XXXservice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类实现，需要包含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service/MediaService.h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7544" y="1155526"/>
            <a:ext cx="2412353" cy="267713"/>
          </a:xfrm>
          <a:prstGeom prst="rect">
            <a:avLst/>
          </a:prstGeom>
          <a:noFill/>
        </p:spPr>
        <p:txBody>
          <a:bodyPr wrap="square" lIns="51764" tIns="25882" rIns="51764" bIns="25882" rtlCol="0">
            <a:spAutoFit/>
          </a:bodyPr>
          <a:lstStyle/>
          <a:p>
            <a:r>
              <a:rPr lang="zh-CN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（一</a:t>
            </a:r>
            <a:r>
              <a:rPr lang="zh-CN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XXXservice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endParaRPr lang="en-US" altLang="zh-CN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03628" y="3816483"/>
            <a:ext cx="5511676" cy="771491"/>
          </a:xfrm>
          <a:prstGeom prst="rect">
            <a:avLst/>
          </a:prstGeom>
          <a:noFill/>
        </p:spPr>
        <p:txBody>
          <a:bodyPr wrap="square" lIns="78230" tIns="39115" rIns="78230" bIns="3911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XXXservice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类中创建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onstart/onstop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函数，函数末尾添加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onStart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onStop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结束反馈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ServiceBase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::onStart();/ServiceBase::onStop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。即可实现开机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onstart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、关机触发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onstop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67544" y="3576613"/>
            <a:ext cx="2808312" cy="267713"/>
          </a:xfrm>
          <a:prstGeom prst="rect">
            <a:avLst/>
          </a:prstGeom>
          <a:noFill/>
        </p:spPr>
        <p:txBody>
          <a:bodyPr wrap="square" lIns="51764" tIns="25882" rIns="51764" bIns="25882" rtlCol="0">
            <a:spAutoFit/>
          </a:bodyPr>
          <a:lstStyle/>
          <a:p>
            <a:r>
              <a:rPr lang="zh-CN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zh-CN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onstart/onstop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 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5782" y="205624"/>
            <a:ext cx="30543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2.2</a:t>
            </a:r>
            <a:r>
              <a:rPr lang="zh-CN" altLang="en-US" sz="2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触发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onstart/onstop</a:t>
            </a:r>
            <a:endParaRPr lang="zh-CN" altLang="en-US" sz="20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44"/>
          <p:cNvSpPr txBox="1"/>
          <p:nvPr/>
        </p:nvSpPr>
        <p:spPr>
          <a:xfrm>
            <a:off x="572492" y="2523588"/>
            <a:ext cx="5511676" cy="771491"/>
          </a:xfrm>
          <a:prstGeom prst="rect">
            <a:avLst/>
          </a:prstGeom>
          <a:noFill/>
        </p:spPr>
        <p:txBody>
          <a:bodyPr wrap="square" lIns="78230" tIns="39115" rIns="78230" bIns="39115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XXXservice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继承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servicebase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类，将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名添加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servicebase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中。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XXXservice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注册到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servicemanager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后，就会触发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XXXservice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onstart/onstop</a:t>
            </a:r>
          </a:p>
          <a:p>
            <a:pPr>
              <a:lnSpc>
                <a:spcPct val="150000"/>
              </a:lnSpc>
            </a:pP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45"/>
          <p:cNvSpPr txBox="1"/>
          <p:nvPr/>
        </p:nvSpPr>
        <p:spPr>
          <a:xfrm>
            <a:off x="466496" y="2283718"/>
            <a:ext cx="2808312" cy="267713"/>
          </a:xfrm>
          <a:prstGeom prst="rect">
            <a:avLst/>
          </a:prstGeom>
          <a:noFill/>
        </p:spPr>
        <p:txBody>
          <a:bodyPr wrap="square" lIns="51764" tIns="25882" rIns="51764" bIns="25882" rtlCol="0">
            <a:spAutoFit/>
          </a:bodyPr>
          <a:lstStyle/>
          <a:p>
            <a:r>
              <a:rPr lang="zh-CN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继承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servicebase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281836"/>
            <a:ext cx="2019582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6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5" grpId="0"/>
      <p:bldP spid="46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2339753" y="1643229"/>
            <a:ext cx="6804248" cy="1648601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1600">
              <a:latin typeface="Calibri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" y="1643229"/>
            <a:ext cx="2339751" cy="1648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10523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/>
          </a:p>
        </p:txBody>
      </p:sp>
      <p:sp>
        <p:nvSpPr>
          <p:cNvPr id="24" name="Text Box 2"/>
          <p:cNvSpPr txBox="1">
            <a:spLocks noChangeArrowheads="1"/>
          </p:cNvSpPr>
          <p:nvPr/>
        </p:nvSpPr>
        <p:spPr bwMode="auto">
          <a:xfrm>
            <a:off x="2699792" y="1923678"/>
            <a:ext cx="485882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3600" b="1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进程间通信</a:t>
            </a:r>
            <a:endParaRPr lang="zh-CN" altLang="en-US" sz="36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 Box 2"/>
          <p:cNvSpPr txBox="1">
            <a:spLocks noChangeArrowheads="1"/>
          </p:cNvSpPr>
          <p:nvPr/>
        </p:nvSpPr>
        <p:spPr bwMode="auto">
          <a:xfrm>
            <a:off x="2749180" y="2643758"/>
            <a:ext cx="480943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如何从</a:t>
            </a:r>
            <a:r>
              <a:rPr lang="en-US" altLang="zh-CN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setting/property</a:t>
            </a:r>
            <a:r>
              <a:rPr lang="zh-CN" altLang="en-US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获取信息</a:t>
            </a:r>
          </a:p>
          <a:p>
            <a:pPr lvl="0"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如何使用</a:t>
            </a:r>
            <a:r>
              <a:rPr lang="en-US" altLang="zh-CN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proxy</a:t>
            </a:r>
            <a:r>
              <a:rPr lang="zh-CN" altLang="en-US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获取服务</a:t>
            </a:r>
            <a:r>
              <a:rPr lang="en-US" altLang="zh-CN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如何使用</a:t>
            </a:r>
            <a:r>
              <a:rPr lang="en-US" altLang="zh-CN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service</a:t>
            </a:r>
            <a:r>
              <a:rPr lang="zh-CN" altLang="en-US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提供服务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2695" y="1773272"/>
            <a:ext cx="138691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dirty="0" smtClean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88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583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8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12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  <p:bldP spid="25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573540" y="1371462"/>
            <a:ext cx="5511676" cy="309826"/>
          </a:xfrm>
          <a:prstGeom prst="rect">
            <a:avLst/>
          </a:prstGeom>
          <a:noFill/>
        </p:spPr>
        <p:txBody>
          <a:bodyPr wrap="square" lIns="78230" tIns="39115" rIns="78230" bIns="3911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xxxListener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类继承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SettingProxy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类，需要包含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SettingDef.h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SettingProxy.h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67544" y="1131590"/>
            <a:ext cx="2412353" cy="267713"/>
          </a:xfrm>
          <a:prstGeom prst="rect">
            <a:avLst/>
          </a:prstGeom>
          <a:noFill/>
        </p:spPr>
        <p:txBody>
          <a:bodyPr wrap="square" lIns="51764" tIns="25882" rIns="51764" bIns="25882" rtlCol="0">
            <a:spAutoFit/>
          </a:bodyPr>
          <a:lstStyle/>
          <a:p>
            <a:r>
              <a:rPr lang="zh-CN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（一</a:t>
            </a:r>
            <a:r>
              <a:rPr lang="zh-CN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Listener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endParaRPr lang="en-US" altLang="zh-CN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73540" y="2550774"/>
            <a:ext cx="5511676" cy="771491"/>
          </a:xfrm>
          <a:prstGeom prst="rect">
            <a:avLst/>
          </a:prstGeom>
          <a:noFill/>
        </p:spPr>
        <p:txBody>
          <a:bodyPr wrap="square" lIns="78230" tIns="39115" rIns="78230" bIns="3911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Listener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类的成员函数中执行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listenKey(XXX)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函数，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为想要从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settingservice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中获取的数据的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值，将执行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listenKey(XXX)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函数的成员函数放入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 onstart()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中启动监听；同理在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onstop()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中执行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unlistenKey()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中取消监听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67544" y="2310904"/>
            <a:ext cx="2412353" cy="267713"/>
          </a:xfrm>
          <a:prstGeom prst="rect">
            <a:avLst/>
          </a:prstGeom>
          <a:noFill/>
        </p:spPr>
        <p:txBody>
          <a:bodyPr wrap="square" lIns="51764" tIns="25882" rIns="51764" bIns="25882" rtlCol="0">
            <a:spAutoFit/>
          </a:bodyPr>
          <a:lstStyle/>
          <a:p>
            <a:r>
              <a:rPr lang="zh-CN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listenKey(XXX)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73540" y="3688538"/>
            <a:ext cx="5511676" cy="540659"/>
          </a:xfrm>
          <a:prstGeom prst="rect">
            <a:avLst/>
          </a:prstGeom>
          <a:noFill/>
        </p:spPr>
        <p:txBody>
          <a:bodyPr wrap="square" lIns="78230" tIns="39115" rIns="78230" bIns="3911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Listener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类中创建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onNotifyUpdate(const std::string &amp;key, const std::string &amp;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value)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函数用于接收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settingservice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发送过来的数据，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value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即为想要得到的数据值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67544" y="3448669"/>
            <a:ext cx="2520280" cy="267713"/>
          </a:xfrm>
          <a:prstGeom prst="rect">
            <a:avLst/>
          </a:prstGeom>
          <a:noFill/>
        </p:spPr>
        <p:txBody>
          <a:bodyPr wrap="square" lIns="51764" tIns="25882" rIns="51764" bIns="25882" rtlCol="0">
            <a:spAutoFit/>
          </a:bodyPr>
          <a:lstStyle/>
          <a:p>
            <a:r>
              <a:rPr lang="zh-CN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zh-CN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onNotifyUpdate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5782" y="205624"/>
            <a:ext cx="3270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3.1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如何</a:t>
            </a:r>
            <a:r>
              <a:rPr lang="zh-CN" altLang="en-US" sz="2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从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setting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获取</a:t>
            </a:r>
            <a:r>
              <a:rPr lang="zh-CN" altLang="en-US" sz="2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信息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281836"/>
            <a:ext cx="2019582" cy="247685"/>
          </a:xfrm>
          <a:prstGeom prst="rect">
            <a:avLst/>
          </a:prstGeom>
        </p:spPr>
      </p:pic>
      <p:grpSp>
        <p:nvGrpSpPr>
          <p:cNvPr id="10" name="Group 23"/>
          <p:cNvGrpSpPr/>
          <p:nvPr/>
        </p:nvGrpSpPr>
        <p:grpSpPr>
          <a:xfrm rot="16200000">
            <a:off x="6696240" y="879561"/>
            <a:ext cx="1080118" cy="2016223"/>
            <a:chOff x="260426" y="2358606"/>
            <a:chExt cx="4159174" cy="2194345"/>
          </a:xfrm>
          <a:solidFill>
            <a:schemeClr val="accent2">
              <a:lumMod val="75000"/>
            </a:schemeClr>
          </a:solidFill>
        </p:grpSpPr>
        <p:sp>
          <p:nvSpPr>
            <p:cNvPr id="12" name="Rectangle 21"/>
            <p:cNvSpPr/>
            <p:nvPr/>
          </p:nvSpPr>
          <p:spPr>
            <a:xfrm>
              <a:off x="260426" y="2610463"/>
              <a:ext cx="4159174" cy="19424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ight Triangle 22"/>
            <p:cNvSpPr/>
            <p:nvPr/>
          </p:nvSpPr>
          <p:spPr>
            <a:xfrm flipH="1">
              <a:off x="2107958" y="2358606"/>
              <a:ext cx="556445" cy="646088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98"/>
          <p:cNvSpPr txBox="1"/>
          <p:nvPr/>
        </p:nvSpPr>
        <p:spPr>
          <a:xfrm>
            <a:off x="6591487" y="1410599"/>
            <a:ext cx="1652921" cy="862942"/>
          </a:xfrm>
          <a:prstGeom prst="rect">
            <a:avLst/>
          </a:prstGeom>
          <a:noFill/>
        </p:spPr>
        <p:txBody>
          <a:bodyPr wrap="square" lIns="62118" tIns="31058" rIns="62118" bIns="3105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注意：</a:t>
            </a:r>
          </a:p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从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setting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获取信息有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get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listenkey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两种机制，本例中介绍的是后者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526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5" grpId="0"/>
      <p:bldP spid="46" grpId="0"/>
      <p:bldP spid="47" grpId="0"/>
      <p:bldP spid="48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573540" y="1499851"/>
            <a:ext cx="5511676" cy="282639"/>
          </a:xfrm>
          <a:prstGeom prst="rect">
            <a:avLst/>
          </a:prstGeom>
          <a:noFill/>
        </p:spPr>
        <p:txBody>
          <a:bodyPr wrap="square" lIns="78230" tIns="39115" rIns="78230" bIns="3911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需要包含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sys/system_properties.h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properties.h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7544" y="1259979"/>
            <a:ext cx="2412353" cy="267713"/>
          </a:xfrm>
          <a:prstGeom prst="rect">
            <a:avLst/>
          </a:prstGeom>
          <a:noFill/>
        </p:spPr>
        <p:txBody>
          <a:bodyPr wrap="square" lIns="51764" tIns="25882" rIns="51764" bIns="25882" rtlCol="0">
            <a:spAutoFit/>
          </a:bodyPr>
          <a:lstStyle/>
          <a:p>
            <a:r>
              <a:rPr lang="zh-CN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（一</a:t>
            </a:r>
            <a:r>
              <a:rPr lang="zh-CN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property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头文件</a:t>
            </a:r>
            <a:endParaRPr lang="en-US" altLang="zh-CN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73540" y="3039203"/>
            <a:ext cx="5511676" cy="540659"/>
          </a:xfrm>
          <a:prstGeom prst="rect">
            <a:avLst/>
          </a:prstGeom>
          <a:noFill/>
        </p:spPr>
        <p:txBody>
          <a:bodyPr wrap="square" lIns="78230" tIns="39115" rIns="78230" bIns="3911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property_get(const 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char *key, char *value, const char *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default_value)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函数，输入想要数据的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default_value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不用可以设置成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，返回的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value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值即为想要的值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67544" y="2799333"/>
            <a:ext cx="2664296" cy="267713"/>
          </a:xfrm>
          <a:prstGeom prst="rect">
            <a:avLst/>
          </a:prstGeom>
          <a:noFill/>
        </p:spPr>
        <p:txBody>
          <a:bodyPr wrap="square" lIns="51764" tIns="25882" rIns="51764" bIns="25882" rtlCol="0">
            <a:spAutoFit/>
          </a:bodyPr>
          <a:lstStyle/>
          <a:p>
            <a:r>
              <a:rPr lang="zh-CN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property_get()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5782" y="205624"/>
            <a:ext cx="3509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3.2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如何从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property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获取信息</a:t>
            </a:r>
            <a:endParaRPr lang="zh-CN" altLang="en-US" sz="20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281836"/>
            <a:ext cx="2019582" cy="24768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290" y="3681619"/>
            <a:ext cx="4223742" cy="23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86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5" grpId="0"/>
      <p:bldP spid="4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611560" y="1571415"/>
            <a:ext cx="5511676" cy="540659"/>
          </a:xfrm>
          <a:prstGeom prst="rect">
            <a:avLst/>
          </a:prstGeom>
          <a:noFill/>
        </p:spPr>
        <p:txBody>
          <a:bodyPr wrap="square" lIns="78230" tIns="39115" rIns="78230" bIns="3911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PlayServiceProcy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类继承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ServiceProxyBase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类，需要包含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ServiceProxyBase.h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PlayServiceProcy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类中包含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play()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成员函数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7544" y="1331543"/>
            <a:ext cx="2808312" cy="267713"/>
          </a:xfrm>
          <a:prstGeom prst="rect">
            <a:avLst/>
          </a:prstGeom>
          <a:noFill/>
        </p:spPr>
        <p:txBody>
          <a:bodyPr wrap="square" lIns="51764" tIns="25882" rIns="51764" bIns="25882" rtlCol="0">
            <a:spAutoFit/>
          </a:bodyPr>
          <a:lstStyle/>
          <a:p>
            <a:r>
              <a:rPr lang="zh-CN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（一</a:t>
            </a:r>
            <a:r>
              <a:rPr lang="zh-CN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xxxServiceProxy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endParaRPr lang="en-US" altLang="zh-CN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73540" y="2451580"/>
            <a:ext cx="5511676" cy="282639"/>
          </a:xfrm>
          <a:prstGeom prst="rect">
            <a:avLst/>
          </a:prstGeom>
          <a:noFill/>
        </p:spPr>
        <p:txBody>
          <a:bodyPr wrap="square" lIns="78230" tIns="39115" rIns="78230" bIns="3911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Funcmng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ServiceProxyManager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里定义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playProxy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指针，将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的字符串名传入</a:t>
            </a:r>
            <a:endParaRPr lang="en-US" altLang="zh-CN" sz="10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67544" y="2211710"/>
            <a:ext cx="4320480" cy="267713"/>
          </a:xfrm>
          <a:prstGeom prst="rect">
            <a:avLst/>
          </a:prstGeom>
          <a:noFill/>
        </p:spPr>
        <p:txBody>
          <a:bodyPr wrap="square" lIns="51764" tIns="25882" rIns="51764" bIns="25882" rtlCol="0">
            <a:spAutoFit/>
          </a:bodyPr>
          <a:lstStyle/>
          <a:p>
            <a:r>
              <a:rPr lang="zh-CN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Funcmng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中创建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PlayServiceProxy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类指针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73540" y="3589344"/>
            <a:ext cx="6374724" cy="309826"/>
          </a:xfrm>
          <a:prstGeom prst="rect">
            <a:avLst/>
          </a:prstGeom>
          <a:noFill/>
        </p:spPr>
        <p:txBody>
          <a:bodyPr wrap="square" lIns="78230" tIns="39115" rIns="78230" bIns="3911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Funcmng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usb_message_handler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里，当收到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GONI_USB_PLAY_REQ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时将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play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请求发给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PlayServiceProxy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67544" y="3349475"/>
            <a:ext cx="2952328" cy="267713"/>
          </a:xfrm>
          <a:prstGeom prst="rect">
            <a:avLst/>
          </a:prstGeom>
          <a:noFill/>
        </p:spPr>
        <p:txBody>
          <a:bodyPr wrap="square" lIns="51764" tIns="25882" rIns="51764" bIns="25882" rtlCol="0">
            <a:spAutoFit/>
          </a:bodyPr>
          <a:lstStyle/>
          <a:p>
            <a:r>
              <a:rPr lang="zh-CN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zh-CN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Funcmng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中接收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play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5782" y="205624"/>
            <a:ext cx="33682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3.3</a:t>
            </a:r>
            <a:r>
              <a:rPr lang="zh-CN" altLang="en-US" sz="2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如何使用</a:t>
            </a:r>
            <a:r>
              <a:rPr lang="en-US" altLang="zh-CN" sz="2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proxy</a:t>
            </a:r>
            <a:r>
              <a:rPr lang="zh-CN" altLang="en-US" sz="2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获取服务</a:t>
            </a:r>
          </a:p>
        </p:txBody>
      </p:sp>
      <p:sp>
        <p:nvSpPr>
          <p:cNvPr id="10" name="TextBox 40"/>
          <p:cNvSpPr txBox="1"/>
          <p:nvPr/>
        </p:nvSpPr>
        <p:spPr>
          <a:xfrm>
            <a:off x="611560" y="991822"/>
            <a:ext cx="3600400" cy="267713"/>
          </a:xfrm>
          <a:prstGeom prst="rect">
            <a:avLst/>
          </a:prstGeom>
          <a:noFill/>
        </p:spPr>
        <p:txBody>
          <a:bodyPr wrap="square" lIns="51764" tIns="25882" rIns="51764" bIns="25882" rtlCol="0">
            <a:spAutoFit/>
          </a:bodyPr>
          <a:lstStyle/>
          <a:p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以下步骤以从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funcmng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中获取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play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请求为例</a:t>
            </a:r>
            <a:endParaRPr lang="en-US" altLang="zh-CN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281836"/>
            <a:ext cx="2019582" cy="24768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787774"/>
            <a:ext cx="5040560" cy="24691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939902"/>
            <a:ext cx="5269172" cy="904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79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5" grpId="0"/>
      <p:bldP spid="46" grpId="0"/>
      <p:bldP spid="47" grpId="0"/>
      <p:bldP spid="48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573540" y="1279135"/>
            <a:ext cx="5511676" cy="771491"/>
          </a:xfrm>
          <a:prstGeom prst="rect">
            <a:avLst/>
          </a:prstGeom>
          <a:noFill/>
        </p:spPr>
        <p:txBody>
          <a:bodyPr wrap="square" lIns="78230" tIns="39115" rIns="78230" bIns="3911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PlayConnectManagerProxyReplier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类继承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IConnectManagerProxyReplier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类，在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PlayConnectManagerProxyReplier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notify_usbMount()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用于接收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ConnectManager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发送过来发的信息；定义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onConnected()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用于注册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servvice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proxy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endParaRPr lang="en-US" altLang="zh-CN" sz="10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7544" y="1039263"/>
            <a:ext cx="4320480" cy="267713"/>
          </a:xfrm>
          <a:prstGeom prst="rect">
            <a:avLst/>
          </a:prstGeom>
          <a:noFill/>
        </p:spPr>
        <p:txBody>
          <a:bodyPr wrap="square" lIns="51764" tIns="25882" rIns="51764" bIns="25882" rtlCol="0">
            <a:spAutoFit/>
          </a:bodyPr>
          <a:lstStyle/>
          <a:p>
            <a:r>
              <a:rPr lang="zh-CN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（一</a:t>
            </a:r>
            <a:r>
              <a:rPr lang="zh-CN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XXXConnectManagerProxyReplier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endParaRPr lang="en-US" altLang="zh-CN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73540" y="3459692"/>
            <a:ext cx="5870668" cy="282639"/>
          </a:xfrm>
          <a:prstGeom prst="rect">
            <a:avLst/>
          </a:prstGeom>
          <a:noFill/>
        </p:spPr>
        <p:txBody>
          <a:bodyPr wrap="square" lIns="78230" tIns="39115" rIns="78230" bIns="3911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Connectmanager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ConnectManagerStub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里的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registerProxy()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函数中注册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Proxy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类型。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0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67544" y="3219822"/>
            <a:ext cx="4968552" cy="267713"/>
          </a:xfrm>
          <a:prstGeom prst="rect">
            <a:avLst/>
          </a:prstGeom>
          <a:noFill/>
        </p:spPr>
        <p:txBody>
          <a:bodyPr wrap="square" lIns="51764" tIns="25882" rIns="51764" bIns="25882" rtlCol="0">
            <a:spAutoFit/>
          </a:bodyPr>
          <a:lstStyle/>
          <a:p>
            <a:r>
              <a:rPr lang="zh-CN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zh-CN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ConnectManager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Proxy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67544" y="4155926"/>
            <a:ext cx="5688632" cy="267713"/>
          </a:xfrm>
          <a:prstGeom prst="rect">
            <a:avLst/>
          </a:prstGeom>
          <a:noFill/>
        </p:spPr>
        <p:txBody>
          <a:bodyPr wrap="square" lIns="51764" tIns="25882" rIns="51764" bIns="25882" rtlCol="0">
            <a:spAutoFit/>
          </a:bodyPr>
          <a:lstStyle/>
          <a:p>
            <a:r>
              <a:rPr lang="zh-CN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lang="zh-CN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ConnectManager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中添加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notify_usbMount(XXXid)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5782" y="205624"/>
            <a:ext cx="3528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3.4</a:t>
            </a:r>
            <a:r>
              <a:rPr lang="zh-CN" altLang="en-US" sz="2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如何使用</a:t>
            </a:r>
            <a:r>
              <a:rPr lang="en-US" altLang="zh-CN" sz="2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service</a:t>
            </a:r>
            <a:r>
              <a:rPr lang="zh-CN" altLang="en-US" sz="2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提供服务</a:t>
            </a:r>
          </a:p>
        </p:txBody>
      </p:sp>
      <p:sp>
        <p:nvSpPr>
          <p:cNvPr id="10" name="TextBox 40"/>
          <p:cNvSpPr txBox="1"/>
          <p:nvPr/>
        </p:nvSpPr>
        <p:spPr>
          <a:xfrm>
            <a:off x="611560" y="699542"/>
            <a:ext cx="4824536" cy="267713"/>
          </a:xfrm>
          <a:prstGeom prst="rect">
            <a:avLst/>
          </a:prstGeom>
          <a:noFill/>
        </p:spPr>
        <p:txBody>
          <a:bodyPr wrap="square" lIns="51764" tIns="25882" rIns="51764" bIns="25882" rtlCol="0">
            <a:spAutoFit/>
          </a:bodyPr>
          <a:lstStyle/>
          <a:p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以下步骤以使用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ConnectManager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插入信息为例</a:t>
            </a:r>
            <a:endParaRPr lang="en-US" altLang="zh-CN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44"/>
          <p:cNvSpPr txBox="1"/>
          <p:nvPr/>
        </p:nvSpPr>
        <p:spPr>
          <a:xfrm>
            <a:off x="573540" y="2289506"/>
            <a:ext cx="6086692" cy="513472"/>
          </a:xfrm>
          <a:prstGeom prst="rect">
            <a:avLst/>
          </a:prstGeom>
          <a:noFill/>
        </p:spPr>
        <p:txBody>
          <a:bodyPr wrap="square" lIns="78230" tIns="39115" rIns="78230" bIns="3911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构造函数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中创建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ConnectManagerProxyBase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指向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PlayConnectManagerProxyReplier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指针作为参数传入，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这样做的目的是为了调到作为子类的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PlayConnectManagerProxyReplier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中函数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45"/>
          <p:cNvSpPr txBox="1"/>
          <p:nvPr/>
        </p:nvSpPr>
        <p:spPr>
          <a:xfrm>
            <a:off x="467544" y="2049636"/>
            <a:ext cx="5617672" cy="267713"/>
          </a:xfrm>
          <a:prstGeom prst="rect">
            <a:avLst/>
          </a:prstGeom>
          <a:noFill/>
        </p:spPr>
        <p:txBody>
          <a:bodyPr wrap="square" lIns="51764" tIns="25882" rIns="51764" bIns="25882" rtlCol="0">
            <a:spAutoFit/>
          </a:bodyPr>
          <a:lstStyle/>
          <a:p>
            <a:r>
              <a:rPr lang="zh-CN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构造函数中创建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ConnectManagerProxyBase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Box 44"/>
          <p:cNvSpPr txBox="1"/>
          <p:nvPr/>
        </p:nvSpPr>
        <p:spPr>
          <a:xfrm>
            <a:off x="611560" y="4459044"/>
            <a:ext cx="5870668" cy="540659"/>
          </a:xfrm>
          <a:prstGeom prst="rect">
            <a:avLst/>
          </a:prstGeom>
          <a:noFill/>
        </p:spPr>
        <p:txBody>
          <a:bodyPr wrap="square" lIns="78230" tIns="39115" rIns="78230" bIns="3911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将自己的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注册到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ConnectManager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中后，在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ConnectManagerStub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插入信息接收的位置添加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notify_usbMount(XXXid)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函数，将信息发送到自己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281836"/>
            <a:ext cx="2019582" cy="24768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48" y="2850591"/>
            <a:ext cx="6254116" cy="2635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49" y="3751126"/>
            <a:ext cx="6182108" cy="26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59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7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5" grpId="0"/>
      <p:bldP spid="46" grpId="0"/>
      <p:bldP spid="48" grpId="0"/>
      <p:bldP spid="10" grpId="0"/>
      <p:bldP spid="13" grpId="0"/>
      <p:bldP spid="14" grpId="0"/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2339753" y="1643229"/>
            <a:ext cx="6804248" cy="1648601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1600">
              <a:latin typeface="Calibri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" y="1643229"/>
            <a:ext cx="2339751" cy="1648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10523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/>
          </a:p>
        </p:txBody>
      </p:sp>
      <p:sp>
        <p:nvSpPr>
          <p:cNvPr id="24" name="Text Box 2"/>
          <p:cNvSpPr txBox="1">
            <a:spLocks noChangeArrowheads="1"/>
          </p:cNvSpPr>
          <p:nvPr/>
        </p:nvSpPr>
        <p:spPr bwMode="auto">
          <a:xfrm>
            <a:off x="2699792" y="1923678"/>
            <a:ext cx="485882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36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进程内事件轮转处理</a:t>
            </a:r>
          </a:p>
        </p:txBody>
      </p:sp>
      <p:sp>
        <p:nvSpPr>
          <p:cNvPr id="25" name="Text Box 2"/>
          <p:cNvSpPr txBox="1">
            <a:spLocks noChangeArrowheads="1"/>
          </p:cNvSpPr>
          <p:nvPr/>
        </p:nvSpPr>
        <p:spPr bwMode="auto">
          <a:xfrm>
            <a:off x="2749180" y="2643758"/>
            <a:ext cx="480943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如何创建工作线程</a:t>
            </a:r>
            <a:r>
              <a:rPr lang="en-US" altLang="zh-CN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如何把事件传递到工作线程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9526" y="1773272"/>
            <a:ext cx="135325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dirty="0" smtClean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88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1121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8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4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  <p:bldP spid="25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583863" y="1371462"/>
            <a:ext cx="5511676" cy="540659"/>
          </a:xfrm>
          <a:prstGeom prst="rect">
            <a:avLst/>
          </a:prstGeom>
          <a:noFill/>
        </p:spPr>
        <p:txBody>
          <a:bodyPr wrap="square" lIns="78230" tIns="39115" rIns="78230" bIns="3911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XXXhanderThread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类，包含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startThread()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stopThread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getLooper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三个函数</a:t>
            </a:r>
            <a:endParaRPr lang="en-US" altLang="zh-CN" sz="10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需要包含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looper/MRunnableThread.h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7544" y="1131590"/>
            <a:ext cx="3024336" cy="267713"/>
          </a:xfrm>
          <a:prstGeom prst="rect">
            <a:avLst/>
          </a:prstGeom>
          <a:noFill/>
        </p:spPr>
        <p:txBody>
          <a:bodyPr wrap="square" lIns="51764" tIns="25882" rIns="51764" bIns="25882" rtlCol="0">
            <a:spAutoFit/>
          </a:bodyPr>
          <a:lstStyle/>
          <a:p>
            <a:r>
              <a:rPr lang="zh-CN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（一</a:t>
            </a:r>
            <a:r>
              <a:rPr lang="zh-CN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XXXhanderThread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endParaRPr lang="en-US" altLang="zh-CN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73540" y="2235556"/>
            <a:ext cx="5511676" cy="771491"/>
          </a:xfrm>
          <a:prstGeom prst="rect">
            <a:avLst/>
          </a:prstGeom>
          <a:noFill/>
        </p:spPr>
        <p:txBody>
          <a:bodyPr wrap="square" lIns="78230" tIns="39115" rIns="78230" bIns="3911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XXXhanderThread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的成员函数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startThread()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中执行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MRunnableThread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startThread()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函数，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stopThread()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同理、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getLooper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中执行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MRunnableLooper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getLooper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0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MRunnableThread m_thread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0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67544" y="1995686"/>
            <a:ext cx="3384376" cy="267713"/>
          </a:xfrm>
          <a:prstGeom prst="rect">
            <a:avLst/>
          </a:prstGeom>
          <a:noFill/>
        </p:spPr>
        <p:txBody>
          <a:bodyPr wrap="square" lIns="51764" tIns="25882" rIns="51764" bIns="25882" rtlCol="0">
            <a:spAutoFit/>
          </a:bodyPr>
          <a:lstStyle/>
          <a:p>
            <a:r>
              <a:rPr lang="zh-CN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XXXhanderThread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成员函数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73540" y="3688538"/>
            <a:ext cx="5511676" cy="540659"/>
          </a:xfrm>
          <a:prstGeom prst="rect">
            <a:avLst/>
          </a:prstGeom>
          <a:noFill/>
        </p:spPr>
        <p:txBody>
          <a:bodyPr wrap="square" lIns="78230" tIns="39115" rIns="78230" bIns="3911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XXXhanderThread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startThread()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函数放入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 onstart()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函数中执行，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startThread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参数中传入线程名字字符串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67544" y="3448669"/>
            <a:ext cx="2520280" cy="267713"/>
          </a:xfrm>
          <a:prstGeom prst="rect">
            <a:avLst/>
          </a:prstGeom>
          <a:noFill/>
        </p:spPr>
        <p:txBody>
          <a:bodyPr wrap="square" lIns="51764" tIns="25882" rIns="51764" bIns="25882" rtlCol="0">
            <a:spAutoFit/>
          </a:bodyPr>
          <a:lstStyle/>
          <a:p>
            <a:r>
              <a:rPr lang="zh-CN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zh-CN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startThread()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5782" y="205624"/>
            <a:ext cx="26276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4.1</a:t>
            </a:r>
            <a:r>
              <a:rPr lang="zh-CN" altLang="en-US" sz="2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如何创建工作线程</a:t>
            </a:r>
          </a:p>
        </p:txBody>
      </p:sp>
      <p:grpSp>
        <p:nvGrpSpPr>
          <p:cNvPr id="10" name="Group 23"/>
          <p:cNvGrpSpPr/>
          <p:nvPr/>
        </p:nvGrpSpPr>
        <p:grpSpPr>
          <a:xfrm rot="16200000">
            <a:off x="6774586" y="1198022"/>
            <a:ext cx="1319478" cy="2436089"/>
            <a:chOff x="260426" y="2358606"/>
            <a:chExt cx="4159174" cy="2194345"/>
          </a:xfrm>
          <a:solidFill>
            <a:schemeClr val="accent2">
              <a:lumMod val="75000"/>
            </a:schemeClr>
          </a:solidFill>
        </p:grpSpPr>
        <p:sp>
          <p:nvSpPr>
            <p:cNvPr id="11" name="Rectangle 21"/>
            <p:cNvSpPr/>
            <p:nvPr/>
          </p:nvSpPr>
          <p:spPr>
            <a:xfrm>
              <a:off x="260426" y="2610463"/>
              <a:ext cx="4159174" cy="19424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ight Triangle 22"/>
            <p:cNvSpPr/>
            <p:nvPr/>
          </p:nvSpPr>
          <p:spPr>
            <a:xfrm flipH="1">
              <a:off x="2107958" y="2358606"/>
              <a:ext cx="556445" cy="646088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98"/>
          <p:cNvSpPr txBox="1"/>
          <p:nvPr/>
        </p:nvSpPr>
        <p:spPr>
          <a:xfrm>
            <a:off x="6579583" y="1819311"/>
            <a:ext cx="1989083" cy="1062996"/>
          </a:xfrm>
          <a:prstGeom prst="rect">
            <a:avLst/>
          </a:prstGeom>
          <a:noFill/>
        </p:spPr>
        <p:txBody>
          <a:bodyPr wrap="square" lIns="62118" tIns="31058" rIns="62118" bIns="3105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创建线程的三种方式：</a:t>
            </a:r>
            <a:endParaRPr lang="en-US" altLang="zh-CN" sz="10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继承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Thread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方法</a:t>
            </a:r>
            <a:endParaRPr lang="en-US" altLang="zh-CN" sz="1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实现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Runnable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接口</a:t>
            </a:r>
            <a:endParaRPr lang="en-US" altLang="zh-CN" sz="1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实现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Callable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接口和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Future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创建</a:t>
            </a:r>
            <a:endParaRPr lang="en-US" altLang="zh-CN" sz="10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本例中使用的是第二种方法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281836"/>
            <a:ext cx="2019582" cy="2476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40" y="2996561"/>
            <a:ext cx="5472608" cy="20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6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5" grpId="0"/>
      <p:bldP spid="46" grpId="0"/>
      <p:bldP spid="47" grpId="0"/>
      <p:bldP spid="48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594365" y="1371462"/>
            <a:ext cx="5511676" cy="540659"/>
          </a:xfrm>
          <a:prstGeom prst="rect">
            <a:avLst/>
          </a:prstGeom>
          <a:noFill/>
        </p:spPr>
        <p:txBody>
          <a:bodyPr wrap="square" lIns="78230" tIns="39115" rIns="78230" bIns="3911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创建一个函数，将线程放入队列中，需要包含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looper/MRunnableLooper.h</a:t>
            </a:r>
            <a:endParaRPr lang="en-US" altLang="zh-CN" sz="10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m_looper.postRunnable(XXX);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7544" y="1131590"/>
            <a:ext cx="4176464" cy="267713"/>
          </a:xfrm>
          <a:prstGeom prst="rect">
            <a:avLst/>
          </a:prstGeom>
          <a:noFill/>
        </p:spPr>
        <p:txBody>
          <a:bodyPr wrap="square" lIns="51764" tIns="25882" rIns="51764" bIns="25882" rtlCol="0">
            <a:spAutoFit/>
          </a:bodyPr>
          <a:lstStyle/>
          <a:p>
            <a:r>
              <a:rPr lang="zh-CN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（一</a:t>
            </a:r>
            <a:r>
              <a:rPr lang="zh-CN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创建函数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程发送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postRunnable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73540" y="2463139"/>
            <a:ext cx="5511676" cy="540659"/>
          </a:xfrm>
          <a:prstGeom prst="rect">
            <a:avLst/>
          </a:prstGeom>
          <a:noFill/>
        </p:spPr>
        <p:txBody>
          <a:bodyPr wrap="square" lIns="78230" tIns="39115" rIns="78230" bIns="3911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MRunnableTask(this, &amp;&amp;PlayStub::doUsbMount, 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Port),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第一个参数输入类对象，第二个参数输入类方法，第三个及之后参数输入类方法中输入参数，将线程模板放入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中线程队列中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67544" y="2223269"/>
            <a:ext cx="3600400" cy="267713"/>
          </a:xfrm>
          <a:prstGeom prst="rect">
            <a:avLst/>
          </a:prstGeom>
          <a:noFill/>
        </p:spPr>
        <p:txBody>
          <a:bodyPr wrap="square" lIns="51764" tIns="25882" rIns="51764" bIns="25882" rtlCol="0">
            <a:spAutoFit/>
          </a:bodyPr>
          <a:lstStyle/>
          <a:p>
            <a:r>
              <a:rPr lang="zh-CN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MRunnableTask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创建线程模板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00112" y="3885259"/>
            <a:ext cx="5511676" cy="282639"/>
          </a:xfrm>
          <a:prstGeom prst="rect">
            <a:avLst/>
          </a:prstGeom>
          <a:noFill/>
        </p:spPr>
        <p:txBody>
          <a:bodyPr wrap="square" lIns="78230" tIns="39115" rIns="78230" bIns="3911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函数，即可将消息传递到目标工作线程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67544" y="3633418"/>
            <a:ext cx="2520280" cy="267713"/>
          </a:xfrm>
          <a:prstGeom prst="rect">
            <a:avLst/>
          </a:prstGeom>
          <a:noFill/>
        </p:spPr>
        <p:txBody>
          <a:bodyPr wrap="square" lIns="51764" tIns="25882" rIns="51764" bIns="25882" rtlCol="0">
            <a:spAutoFit/>
          </a:bodyPr>
          <a:lstStyle/>
          <a:p>
            <a:r>
              <a:rPr lang="zh-CN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zh-CN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5782" y="205624"/>
            <a:ext cx="36535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4.2</a:t>
            </a:r>
            <a:r>
              <a:rPr lang="zh-CN" altLang="en-US" sz="2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如何把事件传递到工作线程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281836"/>
            <a:ext cx="2019582" cy="24768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058865"/>
            <a:ext cx="6059168" cy="18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941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5" grpId="0"/>
      <p:bldP spid="46" grpId="0"/>
      <p:bldP spid="47" grpId="0"/>
      <p:bldP spid="4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2682875" y="1808435"/>
            <a:ext cx="352532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6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</a:p>
        </p:txBody>
      </p:sp>
      <p:sp>
        <p:nvSpPr>
          <p:cNvPr id="4" name="空心弧 3"/>
          <p:cNvSpPr/>
          <p:nvPr/>
        </p:nvSpPr>
        <p:spPr bwMode="auto">
          <a:xfrm rot="7086271">
            <a:off x="4967288" y="1569017"/>
            <a:ext cx="1482725" cy="1482725"/>
          </a:xfrm>
          <a:prstGeom prst="blockArc">
            <a:avLst>
              <a:gd name="adj1" fmla="val 5502533"/>
              <a:gd name="adj2" fmla="val 1980318"/>
              <a:gd name="adj3" fmla="val 1053"/>
            </a:avLst>
          </a:prstGeom>
          <a:solidFill>
            <a:schemeClr val="accent2"/>
          </a:solidFill>
          <a:ln w="31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TextBox 8"/>
          <p:cNvSpPr txBox="1">
            <a:spLocks noChangeArrowheads="1"/>
          </p:cNvSpPr>
          <p:nvPr/>
        </p:nvSpPr>
        <p:spPr bwMode="auto">
          <a:xfrm>
            <a:off x="2830513" y="2653279"/>
            <a:ext cx="219233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dist" eaLnBrk="1" hangingPunct="1">
              <a:defRPr/>
            </a:pPr>
            <a:r>
              <a:rPr lang="zh-CN" altLang="en-US" sz="1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谢谢聆听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1331640" y="3869577"/>
            <a:ext cx="6696744" cy="0"/>
          </a:xfrm>
          <a:prstGeom prst="line">
            <a:avLst/>
          </a:prstGeom>
          <a:ln w="3175" cmpd="sng">
            <a:solidFill>
              <a:schemeClr val="bg1">
                <a:lumMod val="75000"/>
              </a:schemeClr>
            </a:solidFill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619672" y="3941288"/>
            <a:ext cx="59046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accent1"/>
                </a:solidFill>
                <a:latin typeface="Impact" pitchFamily="34" charset="0"/>
              </a:rPr>
              <a:t>COMPANY</a:t>
            </a:r>
            <a:r>
              <a:rPr lang="zh-CN" altLang="en-US" sz="1200" dirty="0" smtClean="0">
                <a:solidFill>
                  <a:schemeClr val="accent1"/>
                </a:solidFill>
                <a:latin typeface="Impact" pitchFamily="34" charset="0"/>
              </a:rPr>
              <a:t>：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SUNTEC</a:t>
            </a:r>
            <a:r>
              <a:rPr lang="zh-CN" altLang="en-US" sz="1200" b="1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    </a:t>
            </a:r>
            <a:r>
              <a:rPr lang="en-US" altLang="zh-CN" sz="1200" dirty="0" smtClean="0">
                <a:solidFill>
                  <a:schemeClr val="accent1"/>
                </a:solidFill>
                <a:latin typeface="Impact" pitchFamily="34" charset="0"/>
              </a:rPr>
              <a:t>DESIGNER:  </a:t>
            </a:r>
            <a:r>
              <a:rPr lang="zh-CN" altLang="en-US" sz="1200" b="1" dirty="0">
                <a:solidFill>
                  <a:schemeClr val="bg1">
                    <a:lumMod val="50000"/>
                  </a:schemeClr>
                </a:solidFill>
                <a:latin typeface="Impact" pitchFamily="34" charset="0"/>
                <a:ea typeface="微软雅黑" pitchFamily="34" charset="-122"/>
              </a:rPr>
              <a:t>刘佰云</a:t>
            </a:r>
            <a:r>
              <a:rPr lang="en-US" altLang="zh-CN" sz="1200" b="1" dirty="0" smtClean="0">
                <a:solidFill>
                  <a:schemeClr val="bg1">
                    <a:lumMod val="50000"/>
                  </a:schemeClr>
                </a:solidFill>
                <a:latin typeface="Impact" pitchFamily="34" charset="0"/>
                <a:ea typeface="微软雅黑" pitchFamily="34" charset="-122"/>
              </a:rPr>
              <a:t>               </a:t>
            </a:r>
            <a:r>
              <a:rPr lang="en-US" altLang="zh-CN" sz="1200" dirty="0" smtClean="0">
                <a:solidFill>
                  <a:schemeClr val="accent1"/>
                </a:solidFill>
                <a:latin typeface="Impact" pitchFamily="34" charset="0"/>
                <a:ea typeface="微软雅黑" pitchFamily="34" charset="-122"/>
              </a:rPr>
              <a:t>DATE:  </a:t>
            </a:r>
            <a:r>
              <a:rPr lang="en-US" altLang="zh-CN" sz="1200" dirty="0" smtClean="0">
                <a:solidFill>
                  <a:schemeClr val="bg1">
                    <a:lumMod val="50000"/>
                  </a:schemeClr>
                </a:solidFill>
                <a:latin typeface="Impact" pitchFamily="34" charset="0"/>
                <a:ea typeface="微软雅黑" pitchFamily="34" charset="-122"/>
              </a:rPr>
              <a:t>2019-4-15</a:t>
            </a:r>
            <a:endParaRPr lang="zh-CN" altLang="en-US" sz="1200" dirty="0" smtClean="0">
              <a:solidFill>
                <a:schemeClr val="bg1">
                  <a:lumMod val="50000"/>
                </a:schemeClr>
              </a:solidFill>
              <a:latin typeface="Impact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8634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2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3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5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28"/>
          <p:cNvSpPr/>
          <p:nvPr/>
        </p:nvSpPr>
        <p:spPr bwMode="auto">
          <a:xfrm>
            <a:off x="-2" y="1958506"/>
            <a:ext cx="3329734" cy="1283968"/>
          </a:xfrm>
          <a:custGeom>
            <a:avLst/>
            <a:gdLst/>
            <a:ahLst/>
            <a:cxnLst/>
            <a:rect l="l" t="t" r="r" b="b"/>
            <a:pathLst>
              <a:path w="4310745" h="1283968">
                <a:moveTo>
                  <a:pt x="1089668" y="0"/>
                </a:moveTo>
                <a:lnTo>
                  <a:pt x="3526973" y="0"/>
                </a:lnTo>
                <a:lnTo>
                  <a:pt x="4310745" y="1269454"/>
                </a:lnTo>
                <a:lnTo>
                  <a:pt x="1089668" y="1283968"/>
                </a:lnTo>
                <a:close/>
                <a:moveTo>
                  <a:pt x="0" y="0"/>
                </a:moveTo>
                <a:lnTo>
                  <a:pt x="1089667" y="0"/>
                </a:lnTo>
                <a:lnTo>
                  <a:pt x="1089667" y="1283968"/>
                </a:lnTo>
                <a:lnTo>
                  <a:pt x="0" y="1283968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1147538" y="2101138"/>
            <a:ext cx="1172116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kern="0" spc="-150" dirty="0">
                <a:ln w="1905">
                  <a:noFill/>
                </a:ln>
                <a:solidFill>
                  <a:schemeClr val="bg1"/>
                </a:solidFill>
                <a:latin typeface="方正大黑简体" pitchFamily="65" charset="-122"/>
                <a:ea typeface="方正大黑简体" pitchFamily="65" charset="-122"/>
              </a:rPr>
              <a:t>目录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969811" y="2675711"/>
            <a:ext cx="162076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CONTENTS</a:t>
            </a:r>
            <a:endParaRPr lang="zh-CN" altLang="en-US" sz="2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3320758" y="299492"/>
            <a:ext cx="121058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创建进程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 bwMode="auto">
          <a:xfrm>
            <a:off x="3330283" y="699542"/>
            <a:ext cx="1558440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1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1.1 </a:t>
            </a:r>
            <a:r>
              <a:rPr lang="zh-CN" altLang="en-US" sz="1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如何</a:t>
            </a:r>
            <a:r>
              <a: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创建</a:t>
            </a:r>
            <a:r>
              <a:rPr lang="zh-CN" altLang="en-US" sz="1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进程</a:t>
            </a:r>
            <a:endParaRPr lang="en-US" altLang="zh-CN" sz="12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>
              <a:defRPr/>
            </a:pPr>
            <a:r>
              <a:rPr lang="en-US" altLang="zh-CN" sz="1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1.2 </a:t>
            </a:r>
            <a:r>
              <a:rPr lang="zh-CN" altLang="en-US" sz="1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参与</a:t>
            </a:r>
            <a:r>
              <a: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整体</a:t>
            </a:r>
            <a:r>
              <a:rPr lang="zh-CN" altLang="en-US" sz="1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编译</a:t>
            </a:r>
            <a:endParaRPr lang="en-US" altLang="zh-CN" sz="12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>
              <a:defRPr/>
            </a:pPr>
            <a:r>
              <a:rPr lang="en-US" altLang="zh-CN" sz="1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1.3 </a:t>
            </a:r>
            <a:r>
              <a:rPr lang="zh-CN" altLang="en-US" sz="1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开机启动</a:t>
            </a:r>
            <a:endParaRPr lang="en-US" altLang="zh-CN" sz="12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>
              <a:defRPr/>
            </a:pPr>
            <a:r>
              <a:rPr lang="en-US" altLang="zh-CN" sz="1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1.4 </a:t>
            </a:r>
            <a:r>
              <a:rPr lang="zh-CN" altLang="en-US" sz="1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可</a:t>
            </a:r>
            <a:r>
              <a: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做</a:t>
            </a:r>
            <a:r>
              <a:rPr lang="en-US" altLang="zh-CN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Blink </a:t>
            </a:r>
            <a:r>
              <a:rPr lang="en-US" altLang="zh-CN" sz="1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Reset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4428588" y="2644066"/>
            <a:ext cx="1467068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进程间通信</a:t>
            </a:r>
          </a:p>
        </p:txBody>
      </p:sp>
      <p:sp>
        <p:nvSpPr>
          <p:cNvPr id="11" name="TextBox 10"/>
          <p:cNvSpPr txBox="1"/>
          <p:nvPr/>
        </p:nvSpPr>
        <p:spPr bwMode="auto">
          <a:xfrm>
            <a:off x="4438113" y="3007207"/>
            <a:ext cx="2161169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3.1 </a:t>
            </a:r>
            <a:r>
              <a:rPr lang="zh-CN" altLang="en-US" sz="1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如何</a:t>
            </a:r>
            <a:r>
              <a: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从</a:t>
            </a:r>
            <a:r>
              <a:rPr lang="en-US" altLang="zh-CN" sz="1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setting</a:t>
            </a:r>
            <a:r>
              <a: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获取</a:t>
            </a:r>
            <a:r>
              <a:rPr lang="zh-CN" altLang="en-US" sz="1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信息</a:t>
            </a:r>
            <a:endParaRPr lang="en-US" altLang="zh-CN" sz="12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>
              <a:defRPr/>
            </a:pPr>
            <a:r>
              <a:rPr lang="en-US" altLang="zh-CN" sz="1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3.2 </a:t>
            </a:r>
            <a:r>
              <a:rPr lang="zh-CN" altLang="en-US" sz="1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如何</a:t>
            </a:r>
            <a:r>
              <a: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从</a:t>
            </a:r>
            <a:r>
              <a:rPr lang="en-US" altLang="zh-CN" sz="1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property</a:t>
            </a:r>
            <a:r>
              <a: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获取</a:t>
            </a:r>
            <a:r>
              <a:rPr lang="zh-CN" altLang="en-US" sz="1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信息</a:t>
            </a:r>
            <a:endParaRPr lang="en-US" altLang="zh-CN" sz="12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>
              <a:defRPr/>
            </a:pPr>
            <a:r>
              <a:rPr lang="en-US" altLang="zh-CN" sz="1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3.3 </a:t>
            </a:r>
            <a:r>
              <a:rPr lang="zh-CN" altLang="en-US" sz="1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如何</a:t>
            </a:r>
            <a:r>
              <a: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r>
              <a:rPr lang="en-US" altLang="zh-CN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proxy</a:t>
            </a:r>
            <a:r>
              <a: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获取</a:t>
            </a:r>
            <a:r>
              <a:rPr lang="zh-CN" altLang="en-US" sz="1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服务</a:t>
            </a:r>
            <a:endParaRPr lang="en-US" altLang="zh-CN" sz="12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>
              <a:defRPr/>
            </a:pPr>
            <a:r>
              <a:rPr lang="en-US" altLang="zh-CN" sz="1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3.4 </a:t>
            </a:r>
            <a:r>
              <a:rPr lang="zh-CN" altLang="en-US" sz="1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如何</a:t>
            </a:r>
            <a:r>
              <a: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r>
              <a:rPr lang="en-US" altLang="zh-CN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service</a:t>
            </a:r>
            <a:r>
              <a: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提供服务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 bwMode="auto">
          <a:xfrm>
            <a:off x="3886447" y="1528590"/>
            <a:ext cx="1587294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0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创建</a:t>
            </a:r>
            <a:r>
              <a:rPr lang="en-US" altLang="zh-CN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service</a:t>
            </a:r>
            <a:endParaRPr lang="zh-CN" altLang="en-US" sz="2000" b="1" kern="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 bwMode="auto">
          <a:xfrm>
            <a:off x="3895972" y="1891732"/>
            <a:ext cx="2093843" cy="6463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1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2.1 </a:t>
            </a:r>
            <a:r>
              <a:rPr lang="zh-CN" altLang="en-US" sz="1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如何</a:t>
            </a:r>
            <a:r>
              <a: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启动</a:t>
            </a:r>
            <a:r>
              <a:rPr lang="en-US" altLang="zh-CN" sz="1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service/</a:t>
            </a:r>
          </a:p>
          <a:p>
            <a:pPr lvl="0">
              <a:defRPr/>
            </a:pPr>
            <a:r>
              <a:rPr lang="en-US" altLang="zh-CN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     </a:t>
            </a:r>
            <a:r>
              <a:rPr lang="zh-CN" altLang="en-US" sz="1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注册</a:t>
            </a:r>
            <a:r>
              <a: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到</a:t>
            </a:r>
            <a:r>
              <a:rPr lang="en-US" altLang="zh-CN" sz="1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ServiceManager</a:t>
            </a:r>
          </a:p>
          <a:p>
            <a:pPr lvl="0">
              <a:defRPr/>
            </a:pPr>
            <a:r>
              <a:rPr lang="en-US" altLang="zh-CN" sz="1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2.2 </a:t>
            </a:r>
            <a:r>
              <a:rPr lang="zh-CN" altLang="en-US" sz="1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触发</a:t>
            </a:r>
            <a:r>
              <a:rPr lang="en-US" altLang="zh-CN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onstart/onstop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 bwMode="auto">
          <a:xfrm>
            <a:off x="5159161" y="3871996"/>
            <a:ext cx="2492990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进程内事件轮转处理</a:t>
            </a:r>
          </a:p>
        </p:txBody>
      </p:sp>
      <p:sp>
        <p:nvSpPr>
          <p:cNvPr id="15" name="TextBox 14"/>
          <p:cNvSpPr txBox="1"/>
          <p:nvPr/>
        </p:nvSpPr>
        <p:spPr bwMode="auto">
          <a:xfrm>
            <a:off x="5168686" y="4233550"/>
            <a:ext cx="229261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1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4.1 </a:t>
            </a:r>
            <a:r>
              <a:rPr lang="zh-CN" altLang="en-US" sz="1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如何</a:t>
            </a:r>
            <a:r>
              <a: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创建工作</a:t>
            </a:r>
            <a:r>
              <a:rPr lang="zh-CN" altLang="en-US" sz="1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线程</a:t>
            </a:r>
            <a:endParaRPr lang="en-US" altLang="zh-CN" sz="1200" kern="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>
              <a:defRPr/>
            </a:pPr>
            <a:r>
              <a:rPr lang="en-US" altLang="zh-CN" sz="1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4.2 </a:t>
            </a:r>
            <a:r>
              <a:rPr lang="zh-CN" altLang="en-US" sz="1200" kern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如何</a:t>
            </a:r>
            <a:r>
              <a:rPr lang="zh-CN" altLang="en-US" sz="12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把事件传递到工作线程</a:t>
            </a:r>
            <a:endParaRPr kumimoji="0" lang="zh-CN" altLang="en-US" sz="1200" b="0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650780" y="267494"/>
            <a:ext cx="6559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01</a:t>
            </a:r>
            <a:endParaRPr lang="zh-CN" altLang="en-US" sz="40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20474" y="1491630"/>
            <a:ext cx="7184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02</a:t>
            </a:r>
            <a:endParaRPr lang="zh-CN" altLang="en-US" sz="40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23207" y="2571750"/>
            <a:ext cx="7328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03</a:t>
            </a:r>
            <a:endParaRPr lang="zh-CN" altLang="en-US" sz="40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499588" y="3795886"/>
            <a:ext cx="7168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solidFill>
                  <a:schemeClr val="accent1"/>
                </a:solidFill>
                <a:latin typeface="Impact" panose="020B0806030902050204" pitchFamily="34" charset="0"/>
              </a:rPr>
              <a:t>04</a:t>
            </a:r>
            <a:endParaRPr lang="zh-CN" altLang="en-US" sz="4000" dirty="0">
              <a:solidFill>
                <a:schemeClr val="accent1"/>
              </a:solidFill>
              <a:latin typeface="Impact" panose="020B0806030902050204" pitchFamily="34" charset="0"/>
            </a:endParaRPr>
          </a:p>
        </p:txBody>
      </p:sp>
      <p:sp>
        <p:nvSpPr>
          <p:cNvPr id="20" name="矩形 34"/>
          <p:cNvSpPr/>
          <p:nvPr/>
        </p:nvSpPr>
        <p:spPr bwMode="auto">
          <a:xfrm>
            <a:off x="6550208" y="1995686"/>
            <a:ext cx="2593792" cy="1246788"/>
          </a:xfrm>
          <a:custGeom>
            <a:avLst/>
            <a:gdLst>
              <a:gd name="connsiteX0" fmla="*/ 0 w 1055077"/>
              <a:gd name="connsiteY0" fmla="*/ 0 h 1283968"/>
              <a:gd name="connsiteX1" fmla="*/ 1055077 w 1055077"/>
              <a:gd name="connsiteY1" fmla="*/ 0 h 1283968"/>
              <a:gd name="connsiteX2" fmla="*/ 1055077 w 1055077"/>
              <a:gd name="connsiteY2" fmla="*/ 1283968 h 1283968"/>
              <a:gd name="connsiteX3" fmla="*/ 0 w 1055077"/>
              <a:gd name="connsiteY3" fmla="*/ 1283968 h 1283968"/>
              <a:gd name="connsiteX4" fmla="*/ 0 w 1055077"/>
              <a:gd name="connsiteY4" fmla="*/ 0 h 1283968"/>
              <a:gd name="connsiteX0" fmla="*/ 0 w 1606620"/>
              <a:gd name="connsiteY0" fmla="*/ 0 h 1283968"/>
              <a:gd name="connsiteX1" fmla="*/ 1606620 w 1606620"/>
              <a:gd name="connsiteY1" fmla="*/ 0 h 1283968"/>
              <a:gd name="connsiteX2" fmla="*/ 1606620 w 1606620"/>
              <a:gd name="connsiteY2" fmla="*/ 1283968 h 1283968"/>
              <a:gd name="connsiteX3" fmla="*/ 551543 w 1606620"/>
              <a:gd name="connsiteY3" fmla="*/ 1283968 h 1283968"/>
              <a:gd name="connsiteX4" fmla="*/ 0 w 1606620"/>
              <a:gd name="connsiteY4" fmla="*/ 0 h 1283968"/>
              <a:gd name="connsiteX0" fmla="*/ 0 w 1833140"/>
              <a:gd name="connsiteY0" fmla="*/ 9525 h 1293493"/>
              <a:gd name="connsiteX1" fmla="*/ 1833140 w 1833140"/>
              <a:gd name="connsiteY1" fmla="*/ 0 h 1293493"/>
              <a:gd name="connsiteX2" fmla="*/ 1606620 w 1833140"/>
              <a:gd name="connsiteY2" fmla="*/ 1293493 h 1293493"/>
              <a:gd name="connsiteX3" fmla="*/ 551543 w 1833140"/>
              <a:gd name="connsiteY3" fmla="*/ 1293493 h 1293493"/>
              <a:gd name="connsiteX4" fmla="*/ 0 w 1833140"/>
              <a:gd name="connsiteY4" fmla="*/ 9525 h 1293493"/>
              <a:gd name="connsiteX0" fmla="*/ 0 w 1833140"/>
              <a:gd name="connsiteY0" fmla="*/ 9525 h 1293493"/>
              <a:gd name="connsiteX1" fmla="*/ 1833140 w 1833140"/>
              <a:gd name="connsiteY1" fmla="*/ 0 h 1293493"/>
              <a:gd name="connsiteX2" fmla="*/ 1833140 w 1833140"/>
              <a:gd name="connsiteY2" fmla="*/ 1293493 h 1293493"/>
              <a:gd name="connsiteX3" fmla="*/ 551543 w 1833140"/>
              <a:gd name="connsiteY3" fmla="*/ 1293493 h 1293493"/>
              <a:gd name="connsiteX4" fmla="*/ 0 w 1833140"/>
              <a:gd name="connsiteY4" fmla="*/ 9525 h 1293493"/>
              <a:gd name="connsiteX0" fmla="*/ 0 w 1833140"/>
              <a:gd name="connsiteY0" fmla="*/ 0 h 1283968"/>
              <a:gd name="connsiteX1" fmla="*/ 1833140 w 1833140"/>
              <a:gd name="connsiteY1" fmla="*/ 8288 h 1283968"/>
              <a:gd name="connsiteX2" fmla="*/ 1833140 w 1833140"/>
              <a:gd name="connsiteY2" fmla="*/ 1283968 h 1283968"/>
              <a:gd name="connsiteX3" fmla="*/ 551543 w 1833140"/>
              <a:gd name="connsiteY3" fmla="*/ 1283968 h 1283968"/>
              <a:gd name="connsiteX4" fmla="*/ 0 w 1833140"/>
              <a:gd name="connsiteY4" fmla="*/ 0 h 1283968"/>
              <a:gd name="connsiteX0" fmla="*/ 0 w 1843227"/>
              <a:gd name="connsiteY0" fmla="*/ 3587 h 1287555"/>
              <a:gd name="connsiteX1" fmla="*/ 1843227 w 1843227"/>
              <a:gd name="connsiteY1" fmla="*/ 0 h 1287555"/>
              <a:gd name="connsiteX2" fmla="*/ 1833140 w 1843227"/>
              <a:gd name="connsiteY2" fmla="*/ 1287555 h 1287555"/>
              <a:gd name="connsiteX3" fmla="*/ 551543 w 1843227"/>
              <a:gd name="connsiteY3" fmla="*/ 1287555 h 1287555"/>
              <a:gd name="connsiteX4" fmla="*/ 0 w 1843227"/>
              <a:gd name="connsiteY4" fmla="*/ 3587 h 1287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3227" h="1287555">
                <a:moveTo>
                  <a:pt x="0" y="3587"/>
                </a:moveTo>
                <a:lnTo>
                  <a:pt x="1843227" y="0"/>
                </a:lnTo>
                <a:cubicBezTo>
                  <a:pt x="1839865" y="429185"/>
                  <a:pt x="1836502" y="858370"/>
                  <a:pt x="1833140" y="1287555"/>
                </a:cubicBezTo>
                <a:lnTo>
                  <a:pt x="551543" y="1287555"/>
                </a:lnTo>
                <a:lnTo>
                  <a:pt x="0" y="3587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0317" y="2416583"/>
            <a:ext cx="1779537" cy="29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673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6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400"/>
                            </p:stCondLst>
                            <p:childTnLst>
                              <p:par>
                                <p:cTn id="5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400"/>
                            </p:stCondLst>
                            <p:childTnLst>
                              <p:par>
                                <p:cTn id="7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2339753" y="1643229"/>
            <a:ext cx="6804248" cy="1648601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1600">
              <a:latin typeface="Calibri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" y="1643229"/>
            <a:ext cx="2339751" cy="1648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10523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/>
          </a:p>
        </p:txBody>
      </p:sp>
      <p:sp>
        <p:nvSpPr>
          <p:cNvPr id="24" name="Text Box 2"/>
          <p:cNvSpPr txBox="1">
            <a:spLocks noChangeArrowheads="1"/>
          </p:cNvSpPr>
          <p:nvPr/>
        </p:nvSpPr>
        <p:spPr bwMode="auto">
          <a:xfrm>
            <a:off x="2699792" y="1923678"/>
            <a:ext cx="485882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3600" b="1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创建进程</a:t>
            </a:r>
            <a:endParaRPr lang="zh-CN" altLang="en-US" sz="36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 Box 2"/>
          <p:cNvSpPr txBox="1">
            <a:spLocks noChangeArrowheads="1"/>
          </p:cNvSpPr>
          <p:nvPr/>
        </p:nvSpPr>
        <p:spPr bwMode="auto">
          <a:xfrm>
            <a:off x="2749180" y="2643758"/>
            <a:ext cx="480943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如何创建进程</a:t>
            </a:r>
            <a:r>
              <a:rPr lang="en-US" altLang="zh-CN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参与整体编译</a:t>
            </a:r>
            <a:r>
              <a:rPr lang="en-US" altLang="zh-CN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开机自启动</a:t>
            </a:r>
            <a:r>
              <a:rPr lang="en-US" altLang="zh-CN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可做</a:t>
            </a:r>
            <a:r>
              <a:rPr lang="en-US" altLang="zh-CN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Blink </a:t>
            </a:r>
            <a:r>
              <a:rPr lang="en-US" altLang="zh-CN" sz="1400" kern="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Reset</a:t>
            </a:r>
            <a:endParaRPr lang="zh-CN" altLang="en-US" sz="140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6852" y="1773272"/>
            <a:ext cx="121860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dirty="0" smtClean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88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5887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8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4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  <p:bldP spid="2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732376" y="1081538"/>
            <a:ext cx="5511676" cy="309826"/>
          </a:xfrm>
          <a:prstGeom prst="rect">
            <a:avLst/>
          </a:prstGeom>
          <a:noFill/>
        </p:spPr>
        <p:txBody>
          <a:bodyPr wrap="square" lIns="78230" tIns="39115" rIns="78230" bIns="3911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函数作为进程的主函数，需要包含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servicebase/ServiceProcess.h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67544" y="843558"/>
            <a:ext cx="2412353" cy="267713"/>
          </a:xfrm>
          <a:prstGeom prst="rect">
            <a:avLst/>
          </a:prstGeom>
          <a:noFill/>
        </p:spPr>
        <p:txBody>
          <a:bodyPr wrap="square" lIns="51764" tIns="25882" rIns="51764" bIns="25882" rtlCol="0">
            <a:spAutoFit/>
          </a:bodyPr>
          <a:lstStyle/>
          <a:p>
            <a:r>
              <a:rPr lang="zh-CN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（一</a:t>
            </a:r>
            <a:r>
              <a:rPr lang="zh-CN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endParaRPr lang="en-US" altLang="zh-CN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95886" y="1645261"/>
            <a:ext cx="5511676" cy="282639"/>
          </a:xfrm>
          <a:prstGeom prst="rect">
            <a:avLst/>
          </a:prstGeom>
          <a:noFill/>
        </p:spPr>
        <p:txBody>
          <a:bodyPr wrap="square" lIns="78230" tIns="39115" rIns="78230" bIns="3911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创建一个进程名字符串，将进程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ServiceProcess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467544" y="1419622"/>
            <a:ext cx="2412353" cy="267713"/>
          </a:xfrm>
          <a:prstGeom prst="rect">
            <a:avLst/>
          </a:prstGeom>
          <a:noFill/>
        </p:spPr>
        <p:txBody>
          <a:bodyPr wrap="square" lIns="51764" tIns="25882" rIns="51764" bIns="25882" rtlCol="0">
            <a:spAutoFit/>
          </a:bodyPr>
          <a:lstStyle/>
          <a:p>
            <a:r>
              <a:rPr lang="zh-CN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创建进程名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73540" y="2595595"/>
            <a:ext cx="5511676" cy="540659"/>
          </a:xfrm>
          <a:prstGeom prst="rect">
            <a:avLst/>
          </a:prstGeom>
          <a:noFill/>
        </p:spPr>
        <p:txBody>
          <a:bodyPr wrap="square" lIns="78230" tIns="39115" rIns="78230" bIns="3911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ServiceProcess 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setMainThreadPriority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函数，共有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种优先级设置，本例将优先级设置为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THREAD_PRIORITY_BACKGROUND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467544" y="2355726"/>
            <a:ext cx="2520280" cy="267713"/>
          </a:xfrm>
          <a:prstGeom prst="rect">
            <a:avLst/>
          </a:prstGeom>
          <a:noFill/>
        </p:spPr>
        <p:txBody>
          <a:bodyPr wrap="square" lIns="51764" tIns="25882" rIns="51764" bIns="25882" rtlCol="0">
            <a:spAutoFit/>
          </a:bodyPr>
          <a:lstStyle/>
          <a:p>
            <a:r>
              <a:rPr lang="zh-CN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zh-CN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设置进程优先级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5782" y="205624"/>
            <a:ext cx="2191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1.1 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如何创建进程</a:t>
            </a:r>
            <a:endParaRPr lang="zh-CN" altLang="en-US" sz="20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281836"/>
            <a:ext cx="2019582" cy="24768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37" y="1995686"/>
            <a:ext cx="4903875" cy="237148"/>
          </a:xfrm>
          <a:prstGeom prst="rect">
            <a:avLst/>
          </a:prstGeom>
        </p:spPr>
      </p:pic>
      <p:sp>
        <p:nvSpPr>
          <p:cNvPr id="11" name="TextBox 46"/>
          <p:cNvSpPr txBox="1"/>
          <p:nvPr/>
        </p:nvSpPr>
        <p:spPr>
          <a:xfrm>
            <a:off x="573540" y="3891739"/>
            <a:ext cx="5511676" cy="309826"/>
          </a:xfrm>
          <a:prstGeom prst="rect">
            <a:avLst/>
          </a:prstGeom>
          <a:noFill/>
        </p:spPr>
        <p:txBody>
          <a:bodyPr wrap="square" lIns="78230" tIns="39115" rIns="78230" bIns="3911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ServiceProcess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initialize()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exec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finalize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函数启动进程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47"/>
          <p:cNvSpPr txBox="1"/>
          <p:nvPr/>
        </p:nvSpPr>
        <p:spPr>
          <a:xfrm>
            <a:off x="467544" y="3651870"/>
            <a:ext cx="2520280" cy="267713"/>
          </a:xfrm>
          <a:prstGeom prst="rect">
            <a:avLst/>
          </a:prstGeom>
          <a:noFill/>
        </p:spPr>
        <p:txBody>
          <a:bodyPr wrap="square" lIns="51764" tIns="25882" rIns="51764" bIns="25882" rtlCol="0">
            <a:spAutoFit/>
          </a:bodyPr>
          <a:lstStyle/>
          <a:p>
            <a:r>
              <a:rPr lang="zh-CN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lang="zh-CN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启动进程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37" y="3190146"/>
            <a:ext cx="5623955" cy="2727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37" y="4247070"/>
            <a:ext cx="3463715" cy="566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908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2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5" grpId="0"/>
      <p:bldP spid="46" grpId="0"/>
      <p:bldP spid="47" grpId="0"/>
      <p:bldP spid="48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573540" y="1371462"/>
            <a:ext cx="5511676" cy="309826"/>
          </a:xfrm>
          <a:prstGeom prst="rect">
            <a:avLst/>
          </a:prstGeom>
          <a:noFill/>
        </p:spPr>
        <p:txBody>
          <a:bodyPr wrap="square" lIns="78230" tIns="39115" rIns="78230" bIns="3911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Goni.mk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文件，整体编译时检测到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Goni.mk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时，即可编译里面编写的文件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7544" y="1131590"/>
            <a:ext cx="2412353" cy="267713"/>
          </a:xfrm>
          <a:prstGeom prst="rect">
            <a:avLst/>
          </a:prstGeom>
          <a:noFill/>
        </p:spPr>
        <p:txBody>
          <a:bodyPr wrap="square" lIns="51764" tIns="25882" rIns="51764" bIns="25882" rtlCol="0">
            <a:spAutoFit/>
          </a:bodyPr>
          <a:lstStyle/>
          <a:p>
            <a:r>
              <a:rPr lang="zh-CN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（一</a:t>
            </a:r>
            <a:r>
              <a:rPr lang="zh-CN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Goni.mk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73540" y="1947524"/>
            <a:ext cx="5511676" cy="282639"/>
          </a:xfrm>
          <a:prstGeom prst="rect">
            <a:avLst/>
          </a:prstGeom>
          <a:noFill/>
        </p:spPr>
        <p:txBody>
          <a:bodyPr wrap="square" lIns="78230" tIns="39115" rIns="78230" bIns="3911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在创建好的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Goni.mk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LOCAL_SRC_FILES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中添加我们创建好的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cpp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10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67544" y="1707654"/>
            <a:ext cx="2412353" cy="267713"/>
          </a:xfrm>
          <a:prstGeom prst="rect">
            <a:avLst/>
          </a:prstGeom>
          <a:noFill/>
        </p:spPr>
        <p:txBody>
          <a:bodyPr wrap="square" lIns="51764" tIns="25882" rIns="51764" bIns="25882" rtlCol="0">
            <a:spAutoFit/>
          </a:bodyPr>
          <a:lstStyle/>
          <a:p>
            <a:r>
              <a:rPr lang="zh-CN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添加编译文件名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573539" y="2955635"/>
            <a:ext cx="6017948" cy="540659"/>
          </a:xfrm>
          <a:prstGeom prst="rect">
            <a:avLst/>
          </a:prstGeom>
          <a:noFill/>
        </p:spPr>
        <p:txBody>
          <a:bodyPr wrap="square" lIns="78230" tIns="39115" rIns="78230" bIns="3911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Goni.mk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LOCAL_C_INCLUDES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添加编译的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cpp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所需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.h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文件的路径，在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LOCAL_SHARED_LIBRARIES</a:t>
            </a:r>
          </a:p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添加编译的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cpp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所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需的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lib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en-US" altLang="zh-CN" sz="10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467544" y="2715766"/>
            <a:ext cx="2520280" cy="267713"/>
          </a:xfrm>
          <a:prstGeom prst="rect">
            <a:avLst/>
          </a:prstGeom>
          <a:noFill/>
        </p:spPr>
        <p:txBody>
          <a:bodyPr wrap="square" lIns="51764" tIns="25882" rIns="51764" bIns="25882" rtlCol="0">
            <a:spAutoFit/>
          </a:bodyPr>
          <a:lstStyle/>
          <a:p>
            <a:r>
              <a:rPr lang="zh-CN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zh-CN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添加文件路径及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lib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5782" y="205624"/>
            <a:ext cx="2191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1.2 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参与整体编译</a:t>
            </a:r>
            <a:endParaRPr lang="zh-CN" altLang="en-US" sz="20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40"/>
          <p:cNvSpPr txBox="1"/>
          <p:nvPr/>
        </p:nvSpPr>
        <p:spPr>
          <a:xfrm>
            <a:off x="611560" y="843558"/>
            <a:ext cx="4824536" cy="267713"/>
          </a:xfrm>
          <a:prstGeom prst="rect">
            <a:avLst/>
          </a:prstGeom>
          <a:noFill/>
        </p:spPr>
        <p:txBody>
          <a:bodyPr wrap="square" lIns="51764" tIns="25882" rIns="51764" bIns="25882" rtlCol="0">
            <a:spAutoFit/>
          </a:bodyPr>
          <a:lstStyle/>
          <a:p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需要将创建的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cpp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文件加入整体编译，步骤如下</a:t>
            </a:r>
            <a:endParaRPr lang="en-US" altLang="zh-CN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Group 23"/>
          <p:cNvGrpSpPr/>
          <p:nvPr/>
        </p:nvGrpSpPr>
        <p:grpSpPr>
          <a:xfrm rot="16200000">
            <a:off x="6732241" y="987576"/>
            <a:ext cx="1224136" cy="2232245"/>
            <a:chOff x="260426" y="2358606"/>
            <a:chExt cx="4159174" cy="2194345"/>
          </a:xfrm>
          <a:solidFill>
            <a:schemeClr val="accent2">
              <a:lumMod val="75000"/>
            </a:schemeClr>
          </a:solidFill>
        </p:grpSpPr>
        <p:sp>
          <p:nvSpPr>
            <p:cNvPr id="12" name="Rectangle 21"/>
            <p:cNvSpPr/>
            <p:nvPr/>
          </p:nvSpPr>
          <p:spPr>
            <a:xfrm>
              <a:off x="260426" y="2610463"/>
              <a:ext cx="4159174" cy="194248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ight Triangle 22"/>
            <p:cNvSpPr/>
            <p:nvPr/>
          </p:nvSpPr>
          <p:spPr>
            <a:xfrm flipH="1">
              <a:off x="2107958" y="2358606"/>
              <a:ext cx="556445" cy="646088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4" name="TextBox 98"/>
          <p:cNvSpPr txBox="1"/>
          <p:nvPr/>
        </p:nvSpPr>
        <p:spPr>
          <a:xfrm>
            <a:off x="6591487" y="1554615"/>
            <a:ext cx="1652921" cy="862942"/>
          </a:xfrm>
          <a:prstGeom prst="rect">
            <a:avLst/>
          </a:prstGeom>
          <a:noFill/>
        </p:spPr>
        <p:txBody>
          <a:bodyPr wrap="square" lIns="62118" tIns="31058" rIns="62118" bIns="31058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注意：</a:t>
            </a:r>
          </a:p>
          <a:p>
            <a:pPr>
              <a:lnSpc>
                <a:spcPct val="130000"/>
              </a:lnSpc>
            </a:pP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之后创建所有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cpp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都需要利用此方法创建</a:t>
            </a:r>
            <a:r>
              <a:rPr lang="en-US" altLang="zh-CN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makefile</a:t>
            </a:r>
            <a:r>
              <a:rPr lang="zh-CN" altLang="en-US" sz="1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参与整体编译</a:t>
            </a:r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39"/>
          <p:cNvSpPr txBox="1"/>
          <p:nvPr/>
        </p:nvSpPr>
        <p:spPr>
          <a:xfrm>
            <a:off x="572492" y="4179774"/>
            <a:ext cx="6159748" cy="309826"/>
          </a:xfrm>
          <a:prstGeom prst="rect">
            <a:avLst/>
          </a:prstGeom>
          <a:noFill/>
        </p:spPr>
        <p:txBody>
          <a:bodyPr wrap="square" lIns="78230" tIns="39115" rIns="78230" bIns="3911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Goni.mk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LOCAL_MODULE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处添加模块名。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LOCAL_MODULE_TAGS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处添加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TAGS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，本例选择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eng</a:t>
            </a:r>
          </a:p>
        </p:txBody>
      </p:sp>
      <p:sp>
        <p:nvSpPr>
          <p:cNvPr id="16" name="TextBox 40"/>
          <p:cNvSpPr txBox="1"/>
          <p:nvPr/>
        </p:nvSpPr>
        <p:spPr>
          <a:xfrm>
            <a:off x="466496" y="3939902"/>
            <a:ext cx="3097392" cy="267713"/>
          </a:xfrm>
          <a:prstGeom prst="rect">
            <a:avLst/>
          </a:prstGeom>
          <a:noFill/>
        </p:spPr>
        <p:txBody>
          <a:bodyPr wrap="square" lIns="51764" tIns="25882" rIns="51764" bIns="25882" rtlCol="0">
            <a:spAutoFit/>
          </a:bodyPr>
          <a:lstStyle/>
          <a:p>
            <a:r>
              <a:rPr lang="zh-CN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lang="zh-CN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MODULE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名及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TAGS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281836"/>
            <a:ext cx="2019582" cy="24768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481289"/>
            <a:ext cx="2448272" cy="37724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79" y="2211710"/>
            <a:ext cx="2806993" cy="37586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288" y="3485397"/>
            <a:ext cx="2650448" cy="36531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41" y="3493550"/>
            <a:ext cx="2993347" cy="35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27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2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983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3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9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178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678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5" grpId="0"/>
      <p:bldP spid="46" grpId="0"/>
      <p:bldP spid="47" grpId="0"/>
      <p:bldP spid="48" grpId="0"/>
      <p:bldP spid="10" grpId="0"/>
      <p:bldP spid="14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F1F1F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组合 86"/>
          <p:cNvGrpSpPr/>
          <p:nvPr/>
        </p:nvGrpSpPr>
        <p:grpSpPr>
          <a:xfrm>
            <a:off x="2140526" y="2351483"/>
            <a:ext cx="4303682" cy="1648286"/>
            <a:chOff x="5927099" y="3207123"/>
            <a:chExt cx="1887055" cy="1592580"/>
          </a:xfrm>
          <a:solidFill>
            <a:schemeClr val="accent3">
              <a:lumMod val="75000"/>
            </a:schemeClr>
          </a:solidFill>
        </p:grpSpPr>
        <p:sp>
          <p:nvSpPr>
            <p:cNvPr id="88" name="六边形 87"/>
            <p:cNvSpPr/>
            <p:nvPr/>
          </p:nvSpPr>
          <p:spPr>
            <a:xfrm>
              <a:off x="5927099" y="3207123"/>
              <a:ext cx="1887055" cy="1592580"/>
            </a:xfrm>
            <a:prstGeom prst="hexagon">
              <a:avLst>
                <a:gd name="adj" fmla="val 959"/>
                <a:gd name="vf" fmla="val 11547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9" name="文本框 1"/>
            <p:cNvSpPr txBox="1"/>
            <p:nvPr/>
          </p:nvSpPr>
          <p:spPr>
            <a:xfrm>
              <a:off x="6331419" y="3588598"/>
              <a:ext cx="1157998" cy="633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7" name="直接连接符 46"/>
          <p:cNvCxnSpPr/>
          <p:nvPr/>
        </p:nvCxnSpPr>
        <p:spPr>
          <a:xfrm flipH="1" flipV="1">
            <a:off x="4283968" y="2931790"/>
            <a:ext cx="2660582" cy="157296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endCxn id="83" idx="1"/>
          </p:cNvCxnSpPr>
          <p:nvPr/>
        </p:nvCxnSpPr>
        <p:spPr>
          <a:xfrm>
            <a:off x="4283968" y="3501437"/>
            <a:ext cx="1413707" cy="96284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合 50"/>
          <p:cNvGrpSpPr/>
          <p:nvPr/>
        </p:nvGrpSpPr>
        <p:grpSpPr>
          <a:xfrm>
            <a:off x="2522910" y="2249006"/>
            <a:ext cx="707403" cy="178728"/>
            <a:chOff x="4470269" y="1661160"/>
            <a:chExt cx="1290451" cy="262890"/>
          </a:xfrm>
        </p:grpSpPr>
        <p:cxnSp>
          <p:nvCxnSpPr>
            <p:cNvPr id="52" name="直接连接符 51"/>
            <p:cNvCxnSpPr/>
            <p:nvPr/>
          </p:nvCxnSpPr>
          <p:spPr>
            <a:xfrm flipH="1" flipV="1">
              <a:off x="5410200" y="1661160"/>
              <a:ext cx="350520" cy="26289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flipH="1">
              <a:off x="4470269" y="1663541"/>
              <a:ext cx="942312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矩形 71"/>
          <p:cNvSpPr/>
          <p:nvPr/>
        </p:nvSpPr>
        <p:spPr>
          <a:xfrm>
            <a:off x="971600" y="1602865"/>
            <a:ext cx="769844" cy="231996"/>
          </a:xfrm>
          <a:prstGeom prst="rect">
            <a:avLst/>
          </a:prstGeom>
        </p:spPr>
        <p:txBody>
          <a:bodyPr wrap="none" lIns="62112" tIns="31056" rIns="62112" bIns="31056">
            <a:spAutoFit/>
          </a:bodyPr>
          <a:lstStyle/>
          <a:p>
            <a:pPr algn="r"/>
            <a:r>
              <a:rPr lang="en-US" altLang="zh-CN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Service</a:t>
            </a:r>
            <a:r>
              <a:rPr lang="zh-CN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名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3" name="矩形 47"/>
          <p:cNvSpPr>
            <a:spLocks noChangeArrowheads="1"/>
          </p:cNvSpPr>
          <p:nvPr/>
        </p:nvSpPr>
        <p:spPr bwMode="auto">
          <a:xfrm>
            <a:off x="899592" y="1850979"/>
            <a:ext cx="2520280" cy="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2112" tIns="31056" rIns="62112" bIns="3105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此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处添加启动进程及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Bling Reset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进程名，需要与对应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Goni.mk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的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module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名保持一致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6483449" y="1592838"/>
            <a:ext cx="1112887" cy="231996"/>
          </a:xfrm>
          <a:prstGeom prst="rect">
            <a:avLst/>
          </a:prstGeom>
        </p:spPr>
        <p:txBody>
          <a:bodyPr wrap="none" lIns="62112" tIns="31056" rIns="62112" bIns="31056">
            <a:spAutoFit/>
          </a:bodyPr>
          <a:lstStyle/>
          <a:p>
            <a:pPr algn="r"/>
            <a:r>
              <a:rPr lang="zh-CN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可执行文件路径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" name="矩形 47"/>
          <p:cNvSpPr>
            <a:spLocks noChangeArrowheads="1"/>
          </p:cNvSpPr>
          <p:nvPr/>
        </p:nvSpPr>
        <p:spPr bwMode="auto">
          <a:xfrm>
            <a:off x="6495426" y="1851668"/>
            <a:ext cx="1820990" cy="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2112" tIns="31056" rIns="62112" bIns="3105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此路径是实机中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service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的可执行文件的路经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6987047" y="2630269"/>
            <a:ext cx="971823" cy="231996"/>
          </a:xfrm>
          <a:prstGeom prst="rect">
            <a:avLst/>
          </a:prstGeom>
        </p:spPr>
        <p:txBody>
          <a:bodyPr wrap="none" lIns="62112" tIns="31056" rIns="62112" bIns="31056">
            <a:spAutoFit/>
          </a:bodyPr>
          <a:lstStyle/>
          <a:p>
            <a:pPr algn="r"/>
            <a:r>
              <a:rPr lang="zh-CN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选择进程类别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矩形 47"/>
          <p:cNvSpPr>
            <a:spLocks noChangeArrowheads="1"/>
          </p:cNvSpPr>
          <p:nvPr/>
        </p:nvSpPr>
        <p:spPr bwMode="auto">
          <a:xfrm>
            <a:off x="6999482" y="2889100"/>
            <a:ext cx="1820990" cy="247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2112" tIns="31056" rIns="62112" bIns="3105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进程类别有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main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和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core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类型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5652120" y="4108595"/>
            <a:ext cx="726564" cy="231996"/>
          </a:xfrm>
          <a:prstGeom prst="rect">
            <a:avLst/>
          </a:prstGeom>
        </p:spPr>
        <p:txBody>
          <a:bodyPr wrap="none" lIns="62112" tIns="31056" rIns="62112" bIns="31056">
            <a:spAutoFit/>
          </a:bodyPr>
          <a:lstStyle/>
          <a:p>
            <a:pPr algn="r"/>
            <a:r>
              <a:rPr lang="en-US" altLang="zh-CN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User</a:t>
            </a:r>
            <a:r>
              <a:rPr lang="zh-CN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权限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3" name="矩形 47"/>
          <p:cNvSpPr>
            <a:spLocks noChangeArrowheads="1"/>
          </p:cNvSpPr>
          <p:nvPr/>
        </p:nvSpPr>
        <p:spPr bwMode="auto">
          <a:xfrm>
            <a:off x="5697675" y="4340589"/>
            <a:ext cx="2198750" cy="247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2112" tIns="31056" rIns="62112" bIns="3105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进程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user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权限，有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system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和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root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84" name="组合 83"/>
          <p:cNvGrpSpPr/>
          <p:nvPr/>
        </p:nvGrpSpPr>
        <p:grpSpPr>
          <a:xfrm flipH="1">
            <a:off x="5272638" y="2071954"/>
            <a:ext cx="1171570" cy="355779"/>
            <a:chOff x="4255294" y="1661160"/>
            <a:chExt cx="2985142" cy="1149378"/>
          </a:xfrm>
        </p:grpSpPr>
        <p:cxnSp>
          <p:nvCxnSpPr>
            <p:cNvPr id="85" name="直接连接符 84"/>
            <p:cNvCxnSpPr/>
            <p:nvPr/>
          </p:nvCxnSpPr>
          <p:spPr>
            <a:xfrm flipH="1" flipV="1">
              <a:off x="5410199" y="1661160"/>
              <a:ext cx="1830237" cy="1149378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直接连接符 85"/>
            <p:cNvCxnSpPr/>
            <p:nvPr/>
          </p:nvCxnSpPr>
          <p:spPr>
            <a:xfrm flipH="1">
              <a:off x="4255294" y="1663541"/>
              <a:ext cx="1157287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TextBox 44"/>
          <p:cNvSpPr txBox="1"/>
          <p:nvPr/>
        </p:nvSpPr>
        <p:spPr>
          <a:xfrm>
            <a:off x="355782" y="205624"/>
            <a:ext cx="1678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1.3 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开机启动</a:t>
            </a:r>
            <a:endParaRPr lang="zh-CN" altLang="en-US" sz="20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181928" y="2450910"/>
            <a:ext cx="43342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service </a:t>
            </a:r>
            <a:r>
              <a:rPr lang="en-US" altLang="zh-CN" dirty="0">
                <a:solidFill>
                  <a:schemeClr val="bg1"/>
                </a:solidFill>
              </a:rPr>
              <a:t>play</a:t>
            </a:r>
            <a:r>
              <a:rPr lang="zh-CN" altLang="en-US" dirty="0" smtClean="0">
                <a:solidFill>
                  <a:schemeClr val="bg1"/>
                </a:solidFill>
              </a:rPr>
              <a:t>service </a:t>
            </a:r>
            <a:r>
              <a:rPr lang="zh-CN" altLang="en-US" dirty="0">
                <a:solidFill>
                  <a:schemeClr val="bg1"/>
                </a:solidFill>
              </a:rPr>
              <a:t>/system/bin</a:t>
            </a:r>
            <a:r>
              <a:rPr lang="zh-CN" altLang="en-US" dirty="0" smtClean="0">
                <a:solidFill>
                  <a:schemeClr val="bg1"/>
                </a:solidFill>
              </a:rPr>
              <a:t>/</a:t>
            </a:r>
            <a:r>
              <a:rPr lang="en-US" altLang="zh-CN" dirty="0">
                <a:solidFill>
                  <a:schemeClr val="bg1"/>
                </a:solidFill>
              </a:rPr>
              <a:t>play</a:t>
            </a:r>
            <a:r>
              <a:rPr lang="zh-CN" altLang="en-US" dirty="0" smtClean="0">
                <a:solidFill>
                  <a:schemeClr val="bg1"/>
                </a:solidFill>
              </a:rPr>
              <a:t>service</a:t>
            </a:r>
            <a:endParaRPr lang="zh-CN" altLang="en-US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	class main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	user root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	group </a:t>
            </a:r>
            <a:r>
              <a:rPr lang="zh-CN" altLang="en-US" dirty="0" smtClean="0">
                <a:solidFill>
                  <a:schemeClr val="bg1"/>
                </a:solidFill>
              </a:rPr>
              <a:t>root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                 </a:t>
            </a:r>
            <a:r>
              <a:rPr lang="en-US" altLang="zh-CN" i="1" dirty="0">
                <a:pattFill prst="ltUpDiag">
                  <a:fgClr>
                    <a:schemeClr val="accent1"/>
                  </a:fgClr>
                  <a:bgClr>
                    <a:schemeClr val="bg1"/>
                  </a:bgClr>
                </a:pattFill>
              </a:rPr>
              <a:t>disabled</a:t>
            </a:r>
            <a:endParaRPr lang="zh-CN" altLang="en-US" i="1" dirty="0">
              <a:pattFill prst="ltUpDiag">
                <a:fgClr>
                  <a:schemeClr val="accent1"/>
                </a:fgClr>
                <a:bgClr>
                  <a:schemeClr val="bg1"/>
                </a:bgClr>
              </a:pattFill>
            </a:endParaRPr>
          </a:p>
        </p:txBody>
      </p:sp>
      <p:cxnSp>
        <p:nvCxnSpPr>
          <p:cNvPr id="49" name="直接连接符 48"/>
          <p:cNvCxnSpPr>
            <a:endCxn id="77" idx="3"/>
          </p:cNvCxnSpPr>
          <p:nvPr/>
        </p:nvCxnSpPr>
        <p:spPr>
          <a:xfrm flipH="1" flipV="1">
            <a:off x="1862886" y="3251910"/>
            <a:ext cx="1199746" cy="21602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矩形 75"/>
          <p:cNvSpPr/>
          <p:nvPr/>
        </p:nvSpPr>
        <p:spPr>
          <a:xfrm>
            <a:off x="467544" y="2787774"/>
            <a:ext cx="971823" cy="231996"/>
          </a:xfrm>
          <a:prstGeom prst="rect">
            <a:avLst/>
          </a:prstGeom>
        </p:spPr>
        <p:txBody>
          <a:bodyPr wrap="square" lIns="62112" tIns="31056" rIns="62112" bIns="31056">
            <a:spAutoFit/>
          </a:bodyPr>
          <a:lstStyle/>
          <a:p>
            <a:pPr algn="r"/>
            <a:r>
              <a:rPr lang="en-US" altLang="zh-CN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Group</a:t>
            </a:r>
            <a:r>
              <a:rPr lang="zh-CN" altLang="en-US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权限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7" name="矩形 47"/>
          <p:cNvSpPr>
            <a:spLocks noChangeArrowheads="1"/>
          </p:cNvSpPr>
          <p:nvPr/>
        </p:nvSpPr>
        <p:spPr bwMode="auto">
          <a:xfrm>
            <a:off x="539552" y="3035885"/>
            <a:ext cx="1323334" cy="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2112" tIns="31056" rIns="62112" bIns="3105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进程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group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权限选择有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system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和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root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90" name="TextBox 40"/>
          <p:cNvSpPr txBox="1"/>
          <p:nvPr/>
        </p:nvSpPr>
        <p:spPr>
          <a:xfrm>
            <a:off x="539552" y="843558"/>
            <a:ext cx="5976664" cy="267713"/>
          </a:xfrm>
          <a:prstGeom prst="rect">
            <a:avLst/>
          </a:prstGeom>
          <a:noFill/>
        </p:spPr>
        <p:txBody>
          <a:bodyPr wrap="square" lIns="51764" tIns="25882" rIns="51764" bIns="25882" rtlCol="0">
            <a:spAutoFit/>
          </a:bodyPr>
          <a:lstStyle/>
          <a:p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将下面代码配置到对应项目的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init.rc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上即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可实现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开机启动</a:t>
            </a:r>
            <a:endParaRPr lang="en-US" altLang="zh-CN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281836"/>
            <a:ext cx="2019582" cy="247685"/>
          </a:xfrm>
          <a:prstGeom prst="rect">
            <a:avLst/>
          </a:prstGeom>
        </p:spPr>
      </p:pic>
      <p:cxnSp>
        <p:nvCxnSpPr>
          <p:cNvPr id="30" name="直接连接符 29"/>
          <p:cNvCxnSpPr>
            <a:endCxn id="39" idx="3"/>
          </p:cNvCxnSpPr>
          <p:nvPr/>
        </p:nvCxnSpPr>
        <p:spPr>
          <a:xfrm flipH="1">
            <a:off x="1789037" y="3767373"/>
            <a:ext cx="1273596" cy="60893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67544" y="3835805"/>
            <a:ext cx="971823" cy="231996"/>
          </a:xfrm>
          <a:prstGeom prst="rect">
            <a:avLst/>
          </a:prstGeom>
        </p:spPr>
        <p:txBody>
          <a:bodyPr wrap="square" lIns="62112" tIns="31056" rIns="62112" bIns="31056">
            <a:spAutoFit/>
          </a:bodyPr>
          <a:lstStyle/>
          <a:p>
            <a:pPr algn="r"/>
            <a:r>
              <a:rPr lang="en-US" altLang="zh-CN" sz="1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disabled</a:t>
            </a:r>
            <a:endParaRPr lang="en-US" altLang="zh-CN" sz="11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矩形 47"/>
          <p:cNvSpPr>
            <a:spLocks noChangeArrowheads="1"/>
          </p:cNvSpPr>
          <p:nvPr/>
        </p:nvSpPr>
        <p:spPr bwMode="auto">
          <a:xfrm>
            <a:off x="601190" y="4067945"/>
            <a:ext cx="1187847" cy="616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2112" tIns="31056" rIns="62112" bIns="3105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去掉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disabled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微软雅黑" pitchFamily="34" charset="-122"/>
              </a:rPr>
              <a:t>，否则进程开机不会自启，需要手动拉起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11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"/>
                            </p:stCondLst>
                            <p:childTnLst>
                              <p:par>
                                <p:cTn id="12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1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6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1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6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1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600"/>
                            </p:stCondLst>
                            <p:childTnLst>
                              <p:par>
                                <p:cTn id="5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850"/>
                            </p:stCondLst>
                            <p:childTnLst>
                              <p:par>
                                <p:cTn id="6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35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850"/>
                            </p:stCondLst>
                            <p:childTnLst>
                              <p:par>
                                <p:cTn id="7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100"/>
                            </p:stCondLst>
                            <p:childTnLst>
                              <p:par>
                                <p:cTn id="7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/>
      <p:bldP spid="78" grpId="0"/>
      <p:bldP spid="79" grpId="0"/>
      <p:bldP spid="80" grpId="0"/>
      <p:bldP spid="81" grpId="0"/>
      <p:bldP spid="82" grpId="0"/>
      <p:bldP spid="83" grpId="0"/>
      <p:bldP spid="76" grpId="0"/>
      <p:bldP spid="77" grpId="0"/>
      <p:bldP spid="90" grpId="0"/>
      <p:bldP spid="31" grpId="0"/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组合 86"/>
          <p:cNvGrpSpPr/>
          <p:nvPr/>
        </p:nvGrpSpPr>
        <p:grpSpPr>
          <a:xfrm>
            <a:off x="1996510" y="2855540"/>
            <a:ext cx="4303682" cy="1660426"/>
            <a:chOff x="5927099" y="3207123"/>
            <a:chExt cx="1887055" cy="1592580"/>
          </a:xfrm>
          <a:solidFill>
            <a:schemeClr val="accent3">
              <a:lumMod val="75000"/>
            </a:schemeClr>
          </a:solidFill>
        </p:grpSpPr>
        <p:sp>
          <p:nvSpPr>
            <p:cNvPr id="88" name="六边形 87"/>
            <p:cNvSpPr/>
            <p:nvPr/>
          </p:nvSpPr>
          <p:spPr>
            <a:xfrm>
              <a:off x="5927099" y="3207123"/>
              <a:ext cx="1887055" cy="1592580"/>
            </a:xfrm>
            <a:prstGeom prst="hexagon">
              <a:avLst>
                <a:gd name="adj" fmla="val 959"/>
                <a:gd name="vf" fmla="val 11547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9" name="文本框 1"/>
            <p:cNvSpPr txBox="1"/>
            <p:nvPr/>
          </p:nvSpPr>
          <p:spPr>
            <a:xfrm>
              <a:off x="6331419" y="3588598"/>
              <a:ext cx="1157998" cy="6337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5" name="TextBox 44"/>
          <p:cNvSpPr txBox="1"/>
          <p:nvPr/>
        </p:nvSpPr>
        <p:spPr>
          <a:xfrm>
            <a:off x="355782" y="205624"/>
            <a:ext cx="2513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1.4</a:t>
            </a:r>
            <a:r>
              <a:rPr lang="zh-CN" altLang="en-US" sz="20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可</a:t>
            </a:r>
            <a:r>
              <a:rPr lang="zh-CN" altLang="en-US" sz="2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做</a:t>
            </a:r>
            <a:r>
              <a:rPr lang="en-US" altLang="zh-CN" sz="2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Blink 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Reset</a:t>
            </a:r>
            <a:endParaRPr lang="zh-CN" altLang="en-US" sz="20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037912" y="2954966"/>
            <a:ext cx="433428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S</a:t>
            </a:r>
            <a:r>
              <a:rPr lang="zh-CN" altLang="en-US" dirty="0" smtClean="0">
                <a:solidFill>
                  <a:schemeClr val="bg1"/>
                </a:solidFill>
              </a:rPr>
              <a:t>ervice </a:t>
            </a:r>
            <a:r>
              <a:rPr lang="en-US" altLang="zh-CN" dirty="0">
                <a:solidFill>
                  <a:schemeClr val="bg1"/>
                </a:solidFill>
              </a:rPr>
              <a:t>play</a:t>
            </a:r>
            <a:r>
              <a:rPr lang="zh-CN" altLang="en-US" dirty="0" smtClean="0">
                <a:solidFill>
                  <a:schemeClr val="bg1"/>
                </a:solidFill>
              </a:rPr>
              <a:t>service </a:t>
            </a:r>
            <a:r>
              <a:rPr lang="zh-CN" altLang="en-US" dirty="0">
                <a:solidFill>
                  <a:schemeClr val="bg1"/>
                </a:solidFill>
              </a:rPr>
              <a:t>/system/bin</a:t>
            </a:r>
            <a:r>
              <a:rPr lang="zh-CN" altLang="en-US" dirty="0" smtClean="0">
                <a:solidFill>
                  <a:schemeClr val="bg1"/>
                </a:solidFill>
              </a:rPr>
              <a:t>/</a:t>
            </a:r>
            <a:r>
              <a:rPr lang="en-US" altLang="zh-CN" dirty="0">
                <a:solidFill>
                  <a:schemeClr val="bg1"/>
                </a:solidFill>
              </a:rPr>
              <a:t>play</a:t>
            </a:r>
            <a:r>
              <a:rPr lang="zh-CN" altLang="en-US" dirty="0" smtClean="0">
                <a:solidFill>
                  <a:schemeClr val="bg1"/>
                </a:solidFill>
              </a:rPr>
              <a:t>service</a:t>
            </a:r>
            <a:endParaRPr lang="zh-CN" altLang="en-US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	class main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	user root</a:t>
            </a:r>
          </a:p>
          <a:p>
            <a:r>
              <a:rPr lang="zh-CN" altLang="en-US" dirty="0">
                <a:solidFill>
                  <a:schemeClr val="bg1"/>
                </a:solidFill>
              </a:rPr>
              <a:t>	group </a:t>
            </a:r>
            <a:r>
              <a:rPr lang="zh-CN" altLang="en-US" dirty="0" smtClean="0">
                <a:solidFill>
                  <a:schemeClr val="bg1"/>
                </a:solidFill>
              </a:rPr>
              <a:t>root</a:t>
            </a:r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                 </a:t>
            </a:r>
            <a:r>
              <a:rPr lang="en-US" altLang="zh-CN" dirty="0" smtClean="0">
                <a:pattFill prst="ltUpDiag">
                  <a:fgClr>
                    <a:schemeClr val="accent1"/>
                  </a:fgClr>
                  <a:bgClr>
                    <a:schemeClr val="bg1"/>
                  </a:bgClr>
                </a:pattFill>
              </a:rPr>
              <a:t>oneshot</a:t>
            </a:r>
            <a:endParaRPr lang="zh-CN" altLang="en-US" dirty="0">
              <a:pattFill prst="ltUpDiag">
                <a:fgClr>
                  <a:schemeClr val="accent1"/>
                </a:fgClr>
                <a:bgClr>
                  <a:schemeClr val="bg1"/>
                </a:bgClr>
              </a:pattFill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281836"/>
            <a:ext cx="2019582" cy="247685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573540" y="2117908"/>
            <a:ext cx="5511676" cy="309826"/>
          </a:xfrm>
          <a:prstGeom prst="rect">
            <a:avLst/>
          </a:prstGeom>
          <a:noFill/>
        </p:spPr>
        <p:txBody>
          <a:bodyPr wrap="square" lIns="78230" tIns="39115" rIns="78230" bIns="3911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init.rc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文件中去掉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oneshot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项，禁止进程开机只起一次。即可实现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Blink Reset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7544" y="1878036"/>
            <a:ext cx="2412353" cy="267713"/>
          </a:xfrm>
          <a:prstGeom prst="rect">
            <a:avLst/>
          </a:prstGeom>
          <a:noFill/>
        </p:spPr>
        <p:txBody>
          <a:bodyPr wrap="square" lIns="51764" tIns="25882" rIns="51764" bIns="25882" rtlCol="0">
            <a:spAutoFit/>
          </a:bodyPr>
          <a:lstStyle/>
          <a:p>
            <a:r>
              <a:rPr lang="zh-CN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做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Blink Reset</a:t>
            </a:r>
          </a:p>
        </p:txBody>
      </p:sp>
      <p:sp>
        <p:nvSpPr>
          <p:cNvPr id="42" name="TextBox 40"/>
          <p:cNvSpPr txBox="1"/>
          <p:nvPr/>
        </p:nvSpPr>
        <p:spPr>
          <a:xfrm>
            <a:off x="431455" y="987574"/>
            <a:ext cx="2412353" cy="267713"/>
          </a:xfrm>
          <a:prstGeom prst="rect">
            <a:avLst/>
          </a:prstGeom>
          <a:noFill/>
        </p:spPr>
        <p:txBody>
          <a:bodyPr wrap="square" lIns="51764" tIns="25882" rIns="51764" bIns="25882" rtlCol="0">
            <a:spAutoFit/>
          </a:bodyPr>
          <a:lstStyle/>
          <a:p>
            <a:r>
              <a:rPr lang="zh-CN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（一</a:t>
            </a:r>
            <a:r>
              <a:rPr lang="zh-CN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Blink Reset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en-US" altLang="zh-CN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39"/>
          <p:cNvSpPr txBox="1"/>
          <p:nvPr/>
        </p:nvSpPr>
        <p:spPr>
          <a:xfrm>
            <a:off x="573540" y="1203598"/>
            <a:ext cx="5511676" cy="282639"/>
          </a:xfrm>
          <a:prstGeom prst="rect">
            <a:avLst/>
          </a:prstGeom>
          <a:noFill/>
        </p:spPr>
        <p:txBody>
          <a:bodyPr wrap="square" lIns="78230" tIns="39115" rIns="78230" bIns="3911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指进程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crash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后能够立刻自动复归的过程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843808" y="4151684"/>
            <a:ext cx="1224136" cy="216024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96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5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6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4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>
            <a:spLocks noChangeArrowheads="1"/>
          </p:cNvSpPr>
          <p:nvPr/>
        </p:nvSpPr>
        <p:spPr bwMode="auto">
          <a:xfrm>
            <a:off x="2339753" y="1643229"/>
            <a:ext cx="6804248" cy="1648601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sz="1600">
              <a:latin typeface="Calibri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" y="1643229"/>
            <a:ext cx="2339751" cy="1648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105235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600"/>
          </a:p>
        </p:txBody>
      </p:sp>
      <p:sp>
        <p:nvSpPr>
          <p:cNvPr id="24" name="Text Box 2"/>
          <p:cNvSpPr txBox="1">
            <a:spLocks noChangeArrowheads="1"/>
          </p:cNvSpPr>
          <p:nvPr/>
        </p:nvSpPr>
        <p:spPr bwMode="auto">
          <a:xfrm>
            <a:off x="2699792" y="1923678"/>
            <a:ext cx="485882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36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创建</a:t>
            </a:r>
            <a:r>
              <a:rPr lang="en-US" altLang="zh-CN" sz="3600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service</a:t>
            </a:r>
            <a:endParaRPr lang="zh-CN" altLang="en-US" sz="3600" b="1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 Box 2"/>
          <p:cNvSpPr txBox="1">
            <a:spLocks noChangeArrowheads="1"/>
          </p:cNvSpPr>
          <p:nvPr/>
        </p:nvSpPr>
        <p:spPr bwMode="auto">
          <a:xfrm>
            <a:off x="2749180" y="2643758"/>
            <a:ext cx="5279204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zh-CN" altLang="en-US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如何启动</a:t>
            </a:r>
            <a:r>
              <a:rPr lang="en-US" altLang="zh-CN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service/</a:t>
            </a:r>
            <a:r>
              <a:rPr lang="zh-CN" altLang="en-US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注册到</a:t>
            </a:r>
            <a:r>
              <a:rPr lang="en-US" altLang="zh-CN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ServiceManager/</a:t>
            </a:r>
            <a:r>
              <a:rPr lang="zh-CN" altLang="en-US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触发</a:t>
            </a:r>
            <a:r>
              <a:rPr lang="en-US" altLang="zh-CN" sz="1400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onstart/onstop</a:t>
            </a:r>
            <a:endParaRPr lang="zh-CN" altLang="en-US" sz="1400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8725" y="1773272"/>
            <a:ext cx="135485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dirty="0" smtClean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8800" dirty="0"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900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8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44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/>
      <p:bldP spid="25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658011" y="1514215"/>
            <a:ext cx="5511676" cy="282639"/>
          </a:xfrm>
          <a:prstGeom prst="rect">
            <a:avLst/>
          </a:prstGeom>
          <a:noFill/>
        </p:spPr>
        <p:txBody>
          <a:bodyPr wrap="square" lIns="78230" tIns="39115" rIns="78230" bIns="3911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playservice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为例</a:t>
            </a:r>
            <a:endParaRPr lang="en-US" altLang="zh-CN" sz="1000" dirty="0" smtClean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67544" y="1274343"/>
            <a:ext cx="3744416" cy="267713"/>
          </a:xfrm>
          <a:prstGeom prst="rect">
            <a:avLst/>
          </a:prstGeom>
          <a:noFill/>
        </p:spPr>
        <p:txBody>
          <a:bodyPr wrap="square" lIns="51764" tIns="25882" rIns="51764" bIns="25882" rtlCol="0">
            <a:spAutoFit/>
          </a:bodyPr>
          <a:lstStyle/>
          <a:p>
            <a:r>
              <a:rPr lang="zh-CN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（一</a:t>
            </a:r>
            <a:r>
              <a:rPr lang="zh-CN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在进程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函数中创建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XXXservice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endParaRPr lang="en-US" altLang="zh-CN" sz="1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73540" y="2873733"/>
            <a:ext cx="5511676" cy="309826"/>
          </a:xfrm>
          <a:prstGeom prst="rect">
            <a:avLst/>
          </a:prstGeom>
          <a:noFill/>
        </p:spPr>
        <p:txBody>
          <a:bodyPr wrap="square" lIns="78230" tIns="39115" rIns="78230" bIns="39115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XXXservice</a:t>
            </a:r>
            <a:r>
              <a:rPr lang="zh-CN" alt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servicebase</a:t>
            </a:r>
            <a:r>
              <a:rPr lang="zh-CN" altLang="en-US" sz="1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en-US" altLang="zh-CN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67544" y="2633863"/>
            <a:ext cx="4104456" cy="267713"/>
          </a:xfrm>
          <a:prstGeom prst="rect">
            <a:avLst/>
          </a:prstGeom>
          <a:noFill/>
        </p:spPr>
        <p:txBody>
          <a:bodyPr wrap="square" lIns="51764" tIns="25882" rIns="51764" bIns="25882" rtlCol="0">
            <a:spAutoFit/>
          </a:bodyPr>
          <a:lstStyle/>
          <a:p>
            <a:r>
              <a:rPr lang="zh-CN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XXXservice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注册到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servicemanager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5782" y="205624"/>
            <a:ext cx="54757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2.1</a:t>
            </a:r>
            <a:r>
              <a:rPr lang="zh-CN" altLang="en-US" sz="2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如何启动</a:t>
            </a:r>
            <a:r>
              <a:rPr lang="en-US" altLang="zh-CN" sz="2000" b="1" dirty="0" smtClean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service/</a:t>
            </a:r>
            <a:r>
              <a:rPr lang="zh-CN" altLang="en-US" sz="2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注册到</a:t>
            </a:r>
            <a:r>
              <a:rPr lang="en-US" altLang="zh-CN" sz="2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ServiceManager</a:t>
            </a:r>
            <a:endParaRPr lang="zh-CN" altLang="en-US" sz="20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281836"/>
            <a:ext cx="2019582" cy="24768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9" y="1851670"/>
            <a:ext cx="4752528" cy="24513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256012"/>
            <a:ext cx="3600400" cy="27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53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5" grpId="0"/>
      <p:bldP spid="4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">
  <a:themeElements>
    <a:clrScheme name="自定义 2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2272AB"/>
      </a:accent1>
      <a:accent2>
        <a:srgbClr val="595959"/>
      </a:accent2>
      <a:accent3>
        <a:srgbClr val="A5A5A5"/>
      </a:accent3>
      <a:accent4>
        <a:srgbClr val="A5A5A5"/>
      </a:accent4>
      <a:accent5>
        <a:srgbClr val="A5A5A5"/>
      </a:accent5>
      <a:accent6>
        <a:srgbClr val="A5A5A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1812</TotalTime>
  <Words>1434</Words>
  <Application>Microsoft Office PowerPoint</Application>
  <PresentationFormat>全屏显示(16:9)</PresentationFormat>
  <Paragraphs>180</Paragraphs>
  <Slides>19</Slides>
  <Notes>19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0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李培俊</dc:creator>
  <cp:lastModifiedBy>Lvlianwei</cp:lastModifiedBy>
  <cp:revision>225</cp:revision>
  <dcterms:created xsi:type="dcterms:W3CDTF">2015-10-16T03:54:15Z</dcterms:created>
  <dcterms:modified xsi:type="dcterms:W3CDTF">2019-09-11T04:24:25Z</dcterms:modified>
</cp:coreProperties>
</file>